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89" r:id="rId3"/>
    <p:sldId id="414" r:id="rId4"/>
    <p:sldId id="415" r:id="rId5"/>
    <p:sldId id="416" r:id="rId6"/>
    <p:sldId id="417" r:id="rId7"/>
    <p:sldId id="387" r:id="rId8"/>
    <p:sldId id="410" r:id="rId9"/>
    <p:sldId id="392" r:id="rId10"/>
    <p:sldId id="395" r:id="rId11"/>
    <p:sldId id="299" r:id="rId12"/>
    <p:sldId id="396" r:id="rId13"/>
    <p:sldId id="397" r:id="rId14"/>
    <p:sldId id="280" r:id="rId15"/>
    <p:sldId id="362" r:id="rId16"/>
    <p:sldId id="363" r:id="rId17"/>
    <p:sldId id="366" r:id="rId18"/>
    <p:sldId id="364" r:id="rId19"/>
    <p:sldId id="365" r:id="rId20"/>
    <p:sldId id="367" r:id="rId21"/>
    <p:sldId id="398" r:id="rId22"/>
    <p:sldId id="399" r:id="rId23"/>
    <p:sldId id="373" r:id="rId24"/>
    <p:sldId id="369" r:id="rId25"/>
    <p:sldId id="370" r:id="rId26"/>
    <p:sldId id="375" r:id="rId27"/>
    <p:sldId id="376" r:id="rId28"/>
    <p:sldId id="374" r:id="rId29"/>
    <p:sldId id="400" r:id="rId30"/>
    <p:sldId id="377" r:id="rId31"/>
    <p:sldId id="401" r:id="rId32"/>
    <p:sldId id="402" r:id="rId33"/>
    <p:sldId id="411" r:id="rId34"/>
    <p:sldId id="404" r:id="rId35"/>
    <p:sldId id="412" r:id="rId36"/>
    <p:sldId id="406" r:id="rId37"/>
    <p:sldId id="407" r:id="rId38"/>
    <p:sldId id="413" r:id="rId39"/>
    <p:sldId id="41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4C216D"/>
    <a:srgbClr val="740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90" autoAdjust="0"/>
  </p:normalViewPr>
  <p:slideViewPr>
    <p:cSldViewPr>
      <p:cViewPr varScale="1">
        <p:scale>
          <a:sx n="94" d="100"/>
          <a:sy n="94" d="100"/>
        </p:scale>
        <p:origin x="85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G:\Research\EB_weight%20gain%20to%20keep%20TDEE%20constant\Figur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Research\EB_weight%20gain%20to%20keep%20TDEE%20constant\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7.xml.rels><?xml version="1.0" encoding="UTF-8" standalone="yes"?>
<Relationships xmlns="http://schemas.openxmlformats.org/package/2006/relationships"><Relationship Id="rId1" Type="http://schemas.openxmlformats.org/officeDocument/2006/relationships/oleObject" Target="file:///K:\Eigene%20Dateien\Publication\AREX%20paper\Figur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K:\Eigene%20Dateien\Publication\AREX%20paper\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2607174103237"/>
          <c:y val="4.9976931709879137E-2"/>
          <c:w val="0.84501837270341207"/>
          <c:h val="0.82727964993670189"/>
        </c:manualLayout>
      </c:layout>
      <c:barChart>
        <c:barDir val="col"/>
        <c:grouping val="clustered"/>
        <c:varyColors val="0"/>
        <c:ser>
          <c:idx val="0"/>
          <c:order val="0"/>
          <c:tx>
            <c:strRef>
              <c:f>'HBSC 2014'!$A$2</c:f>
              <c:strCache>
                <c:ptCount val="1"/>
                <c:pt idx="0">
                  <c:v>Burschen</c:v>
                </c:pt>
              </c:strCache>
            </c:strRef>
          </c:tx>
          <c:spPr>
            <a:solidFill>
              <a:schemeClr val="accent6">
                <a:lumMod val="75000"/>
              </a:schemeClr>
            </a:solidFill>
            <a:ln>
              <a:noFill/>
            </a:ln>
            <a:effectLst/>
          </c:spPr>
          <c:invertIfNegative val="0"/>
          <c:cat>
            <c:strRef>
              <c:f>'HBSC 2014'!$B$1:$D$1</c:f>
              <c:strCache>
                <c:ptCount val="3"/>
                <c:pt idx="0">
                  <c:v>11 Jahre</c:v>
                </c:pt>
                <c:pt idx="1">
                  <c:v>13 Jahre</c:v>
                </c:pt>
                <c:pt idx="2">
                  <c:v>15 Jahre</c:v>
                </c:pt>
              </c:strCache>
            </c:strRef>
          </c:cat>
          <c:val>
            <c:numRef>
              <c:f>'HBSC 2014'!$B$2:$D$2</c:f>
              <c:numCache>
                <c:formatCode>General</c:formatCode>
                <c:ptCount val="3"/>
                <c:pt idx="0">
                  <c:v>50</c:v>
                </c:pt>
                <c:pt idx="1">
                  <c:v>63</c:v>
                </c:pt>
                <c:pt idx="2">
                  <c:v>57</c:v>
                </c:pt>
              </c:numCache>
            </c:numRef>
          </c:val>
          <c:extLst>
            <c:ext xmlns:c16="http://schemas.microsoft.com/office/drawing/2014/chart" uri="{C3380CC4-5D6E-409C-BE32-E72D297353CC}">
              <c16:uniqueId val="{00000000-F937-4BC8-B07C-1E356D2CF823}"/>
            </c:ext>
          </c:extLst>
        </c:ser>
        <c:ser>
          <c:idx val="1"/>
          <c:order val="1"/>
          <c:tx>
            <c:strRef>
              <c:f>'HBSC 2014'!$A$3</c:f>
              <c:strCache>
                <c:ptCount val="1"/>
                <c:pt idx="0">
                  <c:v>Mädchen</c:v>
                </c:pt>
              </c:strCache>
            </c:strRef>
          </c:tx>
          <c:spPr>
            <a:solidFill>
              <a:schemeClr val="accent4">
                <a:lumMod val="50000"/>
              </a:schemeClr>
            </a:solidFill>
            <a:ln>
              <a:noFill/>
            </a:ln>
            <a:effectLst/>
          </c:spPr>
          <c:invertIfNegative val="0"/>
          <c:cat>
            <c:strRef>
              <c:f>'HBSC 2014'!$B$1:$D$1</c:f>
              <c:strCache>
                <c:ptCount val="3"/>
                <c:pt idx="0">
                  <c:v>11 Jahre</c:v>
                </c:pt>
                <c:pt idx="1">
                  <c:v>13 Jahre</c:v>
                </c:pt>
                <c:pt idx="2">
                  <c:v>15 Jahre</c:v>
                </c:pt>
              </c:strCache>
            </c:strRef>
          </c:cat>
          <c:val>
            <c:numRef>
              <c:f>'HBSC 2014'!$B$3:$D$3</c:f>
              <c:numCache>
                <c:formatCode>General</c:formatCode>
                <c:ptCount val="3"/>
                <c:pt idx="0">
                  <c:v>40</c:v>
                </c:pt>
                <c:pt idx="1">
                  <c:v>53</c:v>
                </c:pt>
                <c:pt idx="2">
                  <c:v>54</c:v>
                </c:pt>
              </c:numCache>
            </c:numRef>
          </c:val>
          <c:extLst>
            <c:ext xmlns:c16="http://schemas.microsoft.com/office/drawing/2014/chart" uri="{C3380CC4-5D6E-409C-BE32-E72D297353CC}">
              <c16:uniqueId val="{00000001-F937-4BC8-B07C-1E356D2CF823}"/>
            </c:ext>
          </c:extLst>
        </c:ser>
        <c:dLbls>
          <c:showLegendKey val="0"/>
          <c:showVal val="0"/>
          <c:showCatName val="0"/>
          <c:showSerName val="0"/>
          <c:showPercent val="0"/>
          <c:showBubbleSize val="0"/>
        </c:dLbls>
        <c:gapWidth val="219"/>
        <c:overlap val="-27"/>
        <c:axId val="326888936"/>
        <c:axId val="326892216"/>
      </c:barChart>
      <c:catAx>
        <c:axId val="3268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892216"/>
        <c:crosses val="autoZero"/>
        <c:auto val="1"/>
        <c:lblAlgn val="ctr"/>
        <c:lblOffset val="100"/>
        <c:noMultiLvlLbl val="0"/>
      </c:catAx>
      <c:valAx>
        <c:axId val="326892216"/>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888936"/>
        <c:crosses val="autoZero"/>
        <c:crossBetween val="between"/>
        <c:majorUnit val="20"/>
      </c:valAx>
      <c:spPr>
        <a:noFill/>
        <a:ln>
          <a:noFill/>
        </a:ln>
        <a:effectLst/>
      </c:spPr>
    </c:plotArea>
    <c:legend>
      <c:legendPos val="b"/>
      <c:layout>
        <c:manualLayout>
          <c:xMode val="edge"/>
          <c:yMode val="edge"/>
          <c:x val="0.12049081364829393"/>
          <c:y val="7.4730150180372351E-2"/>
          <c:w val="0.39235170603674541"/>
          <c:h val="8.31400333013516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6888839476063"/>
          <c:y val="2.1150384075532155E-2"/>
          <c:w val="0.83313111160523934"/>
          <c:h val="0.87910610028855063"/>
        </c:manualLayout>
      </c:layout>
      <c:barChart>
        <c:barDir val="col"/>
        <c:grouping val="clustered"/>
        <c:varyColors val="0"/>
        <c:ser>
          <c:idx val="0"/>
          <c:order val="0"/>
          <c:tx>
            <c:strRef>
              <c:f>Tabelle1!$A$11</c:f>
              <c:strCache>
                <c:ptCount val="1"/>
                <c:pt idx="0">
                  <c:v>Western</c:v>
                </c:pt>
              </c:strCache>
            </c:strRef>
          </c:tx>
          <c:spPr>
            <a:solidFill>
              <a:schemeClr val="accent2">
                <a:lumMod val="75000"/>
              </a:schemeClr>
            </a:solidFill>
            <a:ln>
              <a:noFill/>
            </a:ln>
            <a:effectLst/>
          </c:spPr>
          <c:invertIfNegative val="0"/>
          <c:errBars>
            <c:errBarType val="plus"/>
            <c:errValType val="cust"/>
            <c:noEndCap val="0"/>
            <c:plus>
              <c:numRef>
                <c:f>Tabelle1!$B$16:$D$16</c:f>
                <c:numCache>
                  <c:formatCode>General</c:formatCode>
                  <c:ptCount val="3"/>
                  <c:pt idx="0">
                    <c:v>360</c:v>
                  </c:pt>
                  <c:pt idx="1">
                    <c:v>464</c:v>
                  </c:pt>
                  <c:pt idx="2">
                    <c:v>514</c:v>
                  </c:pt>
                </c:numCache>
              </c:numRef>
            </c:plus>
            <c:minus>
              <c:numRef>
                <c:f>Tabelle1!$B$17:$D$17</c:f>
                <c:numCache>
                  <c:formatCode>General</c:formatCode>
                  <c:ptCount val="3"/>
                  <c:pt idx="0">
                    <c:v>315</c:v>
                  </c:pt>
                  <c:pt idx="1">
                    <c:v>435</c:v>
                  </c:pt>
                  <c:pt idx="2">
                    <c:v>722</c:v>
                  </c:pt>
                </c:numCache>
              </c:numRef>
            </c:minus>
            <c:spPr>
              <a:noFill/>
              <a:ln w="9525" cap="flat" cmpd="sng" algn="ctr">
                <a:solidFill>
                  <a:schemeClr val="tx1">
                    <a:lumMod val="65000"/>
                    <a:lumOff val="35000"/>
                  </a:schemeClr>
                </a:solidFill>
                <a:round/>
              </a:ln>
              <a:effectLst/>
            </c:spPr>
          </c:errBars>
          <c:val>
            <c:numRef>
              <c:f>Tabelle1!$B$11:$D$11</c:f>
              <c:numCache>
                <c:formatCode>General</c:formatCode>
                <c:ptCount val="3"/>
                <c:pt idx="0">
                  <c:v>2347</c:v>
                </c:pt>
                <c:pt idx="1">
                  <c:v>3053</c:v>
                </c:pt>
                <c:pt idx="2">
                  <c:v>2940</c:v>
                </c:pt>
              </c:numCache>
            </c:numRef>
          </c:val>
          <c:extLst>
            <c:ext xmlns:c16="http://schemas.microsoft.com/office/drawing/2014/chart" uri="{C3380CC4-5D6E-409C-BE32-E72D297353CC}">
              <c16:uniqueId val="{00000000-66F6-4E1F-B2E0-AA0A9EB0A54B}"/>
            </c:ext>
          </c:extLst>
        </c:ser>
        <c:ser>
          <c:idx val="1"/>
          <c:order val="1"/>
          <c:tx>
            <c:strRef>
              <c:f>Tabelle1!$A$12</c:f>
              <c:strCache>
                <c:ptCount val="1"/>
                <c:pt idx="0">
                  <c:v>Traditional</c:v>
                </c:pt>
              </c:strCache>
            </c:strRef>
          </c:tx>
          <c:spPr>
            <a:solidFill>
              <a:schemeClr val="accent5">
                <a:lumMod val="50000"/>
              </a:schemeClr>
            </a:solidFill>
            <a:ln>
              <a:noFill/>
            </a:ln>
            <a:effectLst/>
          </c:spPr>
          <c:invertIfNegative val="0"/>
          <c:errBars>
            <c:errBarType val="plus"/>
            <c:errValType val="cust"/>
            <c:noEndCap val="0"/>
            <c:plus>
              <c:numRef>
                <c:f>Tabelle1!$B$17:$D$17</c:f>
                <c:numCache>
                  <c:formatCode>General</c:formatCode>
                  <c:ptCount val="3"/>
                  <c:pt idx="0">
                    <c:v>315</c:v>
                  </c:pt>
                  <c:pt idx="1">
                    <c:v>435</c:v>
                  </c:pt>
                  <c:pt idx="2">
                    <c:v>722</c:v>
                  </c:pt>
                </c:numCache>
              </c:numRef>
            </c:plus>
            <c:minus>
              <c:numRef>
                <c:f>Tabelle1!$B$17:$D$17</c:f>
                <c:numCache>
                  <c:formatCode>General</c:formatCode>
                  <c:ptCount val="3"/>
                  <c:pt idx="0">
                    <c:v>315</c:v>
                  </c:pt>
                  <c:pt idx="1">
                    <c:v>435</c:v>
                  </c:pt>
                  <c:pt idx="2">
                    <c:v>722</c:v>
                  </c:pt>
                </c:numCache>
              </c:numRef>
            </c:minus>
            <c:spPr>
              <a:noFill/>
              <a:ln w="9525" cap="flat" cmpd="sng" algn="ctr">
                <a:solidFill>
                  <a:schemeClr val="tx1">
                    <a:lumMod val="65000"/>
                    <a:lumOff val="35000"/>
                  </a:schemeClr>
                </a:solidFill>
                <a:round/>
              </a:ln>
              <a:effectLst/>
            </c:spPr>
          </c:errBars>
          <c:val>
            <c:numRef>
              <c:f>Tabelle1!$B$12:$D$12</c:f>
              <c:numCache>
                <c:formatCode>General</c:formatCode>
                <c:ptCount val="3"/>
                <c:pt idx="0">
                  <c:v>2469</c:v>
                </c:pt>
                <c:pt idx="1">
                  <c:v>2855</c:v>
                </c:pt>
                <c:pt idx="2">
                  <c:v>3010</c:v>
                </c:pt>
              </c:numCache>
            </c:numRef>
          </c:val>
          <c:extLst>
            <c:ext xmlns:c16="http://schemas.microsoft.com/office/drawing/2014/chart" uri="{C3380CC4-5D6E-409C-BE32-E72D297353CC}">
              <c16:uniqueId val="{00000001-66F6-4E1F-B2E0-AA0A9EB0A54B}"/>
            </c:ext>
          </c:extLst>
        </c:ser>
        <c:dLbls>
          <c:showLegendKey val="0"/>
          <c:showVal val="0"/>
          <c:showCatName val="0"/>
          <c:showSerName val="0"/>
          <c:showPercent val="0"/>
          <c:showBubbleSize val="0"/>
        </c:dLbls>
        <c:gapWidth val="219"/>
        <c:overlap val="-27"/>
        <c:axId val="164798848"/>
        <c:axId val="164800384"/>
      </c:barChart>
      <c:catAx>
        <c:axId val="164798848"/>
        <c:scaling>
          <c:orientation val="minMax"/>
        </c:scaling>
        <c:delete val="1"/>
        <c:axPos val="b"/>
        <c:majorTickMark val="none"/>
        <c:minorTickMark val="none"/>
        <c:tickLblPos val="nextTo"/>
        <c:crossAx val="164800384"/>
        <c:crosses val="autoZero"/>
        <c:auto val="1"/>
        <c:lblAlgn val="ctr"/>
        <c:lblOffset val="100"/>
        <c:noMultiLvlLbl val="0"/>
      </c:catAx>
      <c:valAx>
        <c:axId val="164800384"/>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b="0" dirty="0" err="1">
                    <a:solidFill>
                      <a:schemeClr val="tx1"/>
                    </a:solidFill>
                    <a:latin typeface="Arial" panose="020B0604020202020204" pitchFamily="34" charset="0"/>
                    <a:cs typeface="Arial" panose="020B0604020202020204" pitchFamily="34" charset="0"/>
                  </a:rPr>
                  <a:t>Kalorienverbrauch</a:t>
                </a:r>
                <a:r>
                  <a:rPr lang="en-US" sz="1600" b="0" dirty="0">
                    <a:solidFill>
                      <a:schemeClr val="tx1"/>
                    </a:solidFill>
                    <a:latin typeface="Arial" panose="020B0604020202020204" pitchFamily="34" charset="0"/>
                    <a:cs typeface="Arial" panose="020B0604020202020204" pitchFamily="34" charset="0"/>
                  </a:rPr>
                  <a:t> (kcal/day)</a:t>
                </a:r>
              </a:p>
            </c:rich>
          </c:tx>
          <c:layout>
            <c:manualLayout>
              <c:xMode val="edge"/>
              <c:yMode val="edge"/>
              <c:x val="2.5243594522948682E-2"/>
              <c:y val="0.1778112990227757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798848"/>
        <c:crosses val="autoZero"/>
        <c:crossBetween val="between"/>
      </c:valAx>
      <c:spPr>
        <a:noFill/>
        <a:ln>
          <a:noFill/>
        </a:ln>
        <a:effectLst/>
      </c:spPr>
    </c:plotArea>
    <c:legend>
      <c:legendPos val="b"/>
      <c:layout>
        <c:manualLayout>
          <c:xMode val="edge"/>
          <c:yMode val="edge"/>
          <c:x val="0.13785768075386715"/>
          <c:y val="7.2729689844660592E-2"/>
          <c:w val="0.35001486365747991"/>
          <c:h val="4.9816648728456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76845963538741E-2"/>
          <c:y val="0.10230488014573401"/>
          <c:w val="0.91306393686797582"/>
          <c:h val="0.80665173108984023"/>
        </c:manualLayout>
      </c:layout>
      <c:barChart>
        <c:barDir val="col"/>
        <c:grouping val="clustered"/>
        <c:varyColors val="0"/>
        <c:ser>
          <c:idx val="0"/>
          <c:order val="0"/>
          <c:tx>
            <c:strRef>
              <c:f>'TDEE and EI'!$D$1</c:f>
              <c:strCache>
                <c:ptCount val="1"/>
                <c:pt idx="0">
                  <c:v>TDEE Baseline</c:v>
                </c:pt>
              </c:strCache>
            </c:strRef>
          </c:tx>
          <c:spPr>
            <a:pattFill prst="pct70">
              <a:fgClr>
                <a:schemeClr val="accent5">
                  <a:lumMod val="50000"/>
                </a:schemeClr>
              </a:fgClr>
              <a:bgClr>
                <a:schemeClr val="bg1"/>
              </a:bgClr>
            </a:pattFill>
          </c:spPr>
          <c:invertIfNegative val="0"/>
          <c:errBars>
            <c:errBarType val="both"/>
            <c:errValType val="cust"/>
            <c:noEndCap val="0"/>
            <c:plus>
              <c:numRef>
                <c:f>'TDEE and EI'!$E$3:$E$5</c:f>
                <c:numCache>
                  <c:formatCode>General</c:formatCode>
                  <c:ptCount val="3"/>
                  <c:pt idx="0">
                    <c:v>69.5</c:v>
                  </c:pt>
                  <c:pt idx="1">
                    <c:v>34</c:v>
                  </c:pt>
                  <c:pt idx="2">
                    <c:v>48.2</c:v>
                  </c:pt>
                </c:numCache>
              </c:numRef>
            </c:plus>
            <c:minus>
              <c:numRef>
                <c:f>'TDEE and EI'!$E$3:$E$5</c:f>
                <c:numCache>
                  <c:formatCode>General</c:formatCode>
                  <c:ptCount val="3"/>
                  <c:pt idx="0">
                    <c:v>69.5</c:v>
                  </c:pt>
                  <c:pt idx="1">
                    <c:v>34</c:v>
                  </c:pt>
                  <c:pt idx="2">
                    <c:v>48.2</c:v>
                  </c:pt>
                </c:numCache>
              </c:numRef>
            </c:minus>
          </c:errBars>
          <c:cat>
            <c:strRef>
              <c:f>'TDEE and EI'!$A$3:$A$5</c:f>
              <c:strCache>
                <c:ptCount val="3"/>
                <c:pt idx="0">
                  <c:v>Weight Loss</c:v>
                </c:pt>
                <c:pt idx="1">
                  <c:v>Weight Maintenance</c:v>
                </c:pt>
                <c:pt idx="2">
                  <c:v>Weight Gain</c:v>
                </c:pt>
              </c:strCache>
            </c:strRef>
          </c:cat>
          <c:val>
            <c:numRef>
              <c:f>'TDEE and EI'!$D$3:$D$5</c:f>
              <c:numCache>
                <c:formatCode>General</c:formatCode>
                <c:ptCount val="3"/>
                <c:pt idx="0">
                  <c:v>2808.7</c:v>
                </c:pt>
                <c:pt idx="1">
                  <c:v>2720</c:v>
                </c:pt>
                <c:pt idx="2">
                  <c:v>2767.6</c:v>
                </c:pt>
              </c:numCache>
            </c:numRef>
          </c:val>
          <c:extLst>
            <c:ext xmlns:c16="http://schemas.microsoft.com/office/drawing/2014/chart" uri="{C3380CC4-5D6E-409C-BE32-E72D297353CC}">
              <c16:uniqueId val="{00000000-0F0F-4E30-881B-19E290917BE5}"/>
            </c:ext>
          </c:extLst>
        </c:ser>
        <c:ser>
          <c:idx val="1"/>
          <c:order val="1"/>
          <c:tx>
            <c:strRef>
              <c:f>'TDEE and EI'!$F$1</c:f>
              <c:strCache>
                <c:ptCount val="1"/>
                <c:pt idx="0">
                  <c:v>TDEE 24 months</c:v>
                </c:pt>
              </c:strCache>
            </c:strRef>
          </c:tx>
          <c:spPr>
            <a:solidFill>
              <a:schemeClr val="accent5">
                <a:lumMod val="75000"/>
              </a:schemeClr>
            </a:solidFill>
          </c:spPr>
          <c:invertIfNegative val="0"/>
          <c:errBars>
            <c:errBarType val="both"/>
            <c:errValType val="cust"/>
            <c:noEndCap val="0"/>
            <c:plus>
              <c:numRef>
                <c:f>'TDEE and EI'!$G$3:$G$5</c:f>
                <c:numCache>
                  <c:formatCode>General</c:formatCode>
                  <c:ptCount val="3"/>
                  <c:pt idx="0">
                    <c:v>69.8</c:v>
                  </c:pt>
                  <c:pt idx="1">
                    <c:v>34.200000000000003</c:v>
                  </c:pt>
                  <c:pt idx="2">
                    <c:v>48.4</c:v>
                  </c:pt>
                </c:numCache>
              </c:numRef>
            </c:plus>
            <c:minus>
              <c:numRef>
                <c:f>'TDEE and EI'!$G$3:$G$5</c:f>
                <c:numCache>
                  <c:formatCode>General</c:formatCode>
                  <c:ptCount val="3"/>
                  <c:pt idx="0">
                    <c:v>69.8</c:v>
                  </c:pt>
                  <c:pt idx="1">
                    <c:v>34.200000000000003</c:v>
                  </c:pt>
                  <c:pt idx="2">
                    <c:v>48.4</c:v>
                  </c:pt>
                </c:numCache>
              </c:numRef>
            </c:minus>
          </c:errBars>
          <c:cat>
            <c:strRef>
              <c:f>'TDEE and EI'!$A$3:$A$5</c:f>
              <c:strCache>
                <c:ptCount val="3"/>
                <c:pt idx="0">
                  <c:v>Weight Loss</c:v>
                </c:pt>
                <c:pt idx="1">
                  <c:v>Weight Maintenance</c:v>
                </c:pt>
                <c:pt idx="2">
                  <c:v>Weight Gain</c:v>
                </c:pt>
              </c:strCache>
            </c:strRef>
          </c:cat>
          <c:val>
            <c:numRef>
              <c:f>'TDEE and EI'!$F$3:$F$5</c:f>
              <c:numCache>
                <c:formatCode>General</c:formatCode>
                <c:ptCount val="3"/>
                <c:pt idx="0">
                  <c:v>2778.4</c:v>
                </c:pt>
                <c:pt idx="1">
                  <c:v>2660.2</c:v>
                </c:pt>
                <c:pt idx="2">
                  <c:v>2768.6</c:v>
                </c:pt>
              </c:numCache>
            </c:numRef>
          </c:val>
          <c:extLst>
            <c:ext xmlns:c16="http://schemas.microsoft.com/office/drawing/2014/chart" uri="{C3380CC4-5D6E-409C-BE32-E72D297353CC}">
              <c16:uniqueId val="{00000001-0F0F-4E30-881B-19E290917BE5}"/>
            </c:ext>
          </c:extLst>
        </c:ser>
        <c:ser>
          <c:idx val="2"/>
          <c:order val="2"/>
          <c:invertIfNegative val="0"/>
          <c:cat>
            <c:strRef>
              <c:f>'TDEE and EI'!$A$3:$A$5</c:f>
              <c:strCache>
                <c:ptCount val="3"/>
                <c:pt idx="0">
                  <c:v>Weight Loss</c:v>
                </c:pt>
                <c:pt idx="1">
                  <c:v>Weight Maintenance</c:v>
                </c:pt>
                <c:pt idx="2">
                  <c:v>Weight Gain</c:v>
                </c:pt>
              </c:strCache>
            </c:strRef>
          </c:cat>
          <c:val>
            <c:numRef>
              <c:f>'TDEE and EI'!$H$3:$H$5</c:f>
              <c:numCache>
                <c:formatCode>General</c:formatCode>
                <c:ptCount val="3"/>
              </c:numCache>
            </c:numRef>
          </c:val>
          <c:extLst>
            <c:ext xmlns:c16="http://schemas.microsoft.com/office/drawing/2014/chart" uri="{C3380CC4-5D6E-409C-BE32-E72D297353CC}">
              <c16:uniqueId val="{00000002-0F0F-4E30-881B-19E290917BE5}"/>
            </c:ext>
          </c:extLst>
        </c:ser>
        <c:ser>
          <c:idx val="3"/>
          <c:order val="3"/>
          <c:tx>
            <c:strRef>
              <c:f>'TDEE and EI'!$I$1</c:f>
              <c:strCache>
                <c:ptCount val="1"/>
                <c:pt idx="0">
                  <c:v>calc.EI Baseline</c:v>
                </c:pt>
              </c:strCache>
            </c:strRef>
          </c:tx>
          <c:spPr>
            <a:pattFill prst="pct70">
              <a:fgClr>
                <a:schemeClr val="accent6">
                  <a:lumMod val="50000"/>
                </a:schemeClr>
              </a:fgClr>
              <a:bgClr>
                <a:schemeClr val="bg1"/>
              </a:bgClr>
            </a:pattFill>
          </c:spPr>
          <c:invertIfNegative val="0"/>
          <c:errBars>
            <c:errBarType val="both"/>
            <c:errValType val="cust"/>
            <c:noEndCap val="0"/>
            <c:plus>
              <c:numRef>
                <c:f>'TDEE and EI'!$J$3:$J$5</c:f>
                <c:numCache>
                  <c:formatCode>General</c:formatCode>
                  <c:ptCount val="3"/>
                  <c:pt idx="0">
                    <c:v>67.8</c:v>
                  </c:pt>
                  <c:pt idx="1">
                    <c:v>33.200000000000003</c:v>
                  </c:pt>
                  <c:pt idx="2">
                    <c:v>47</c:v>
                  </c:pt>
                </c:numCache>
              </c:numRef>
            </c:plus>
            <c:minus>
              <c:numRef>
                <c:f>'TDEE and EI'!$J$3:$J$5</c:f>
                <c:numCache>
                  <c:formatCode>General</c:formatCode>
                  <c:ptCount val="3"/>
                  <c:pt idx="0">
                    <c:v>67.8</c:v>
                  </c:pt>
                  <c:pt idx="1">
                    <c:v>33.200000000000003</c:v>
                  </c:pt>
                  <c:pt idx="2">
                    <c:v>47</c:v>
                  </c:pt>
                </c:numCache>
              </c:numRef>
            </c:minus>
          </c:errBars>
          <c:cat>
            <c:strRef>
              <c:f>'TDEE and EI'!$A$3:$A$5</c:f>
              <c:strCache>
                <c:ptCount val="3"/>
                <c:pt idx="0">
                  <c:v>Weight Loss</c:v>
                </c:pt>
                <c:pt idx="1">
                  <c:v>Weight Maintenance</c:v>
                </c:pt>
                <c:pt idx="2">
                  <c:v>Weight Gain</c:v>
                </c:pt>
              </c:strCache>
            </c:strRef>
          </c:cat>
          <c:val>
            <c:numRef>
              <c:f>'TDEE and EI'!$I$3:$I$5</c:f>
              <c:numCache>
                <c:formatCode>General</c:formatCode>
                <c:ptCount val="3"/>
                <c:pt idx="0">
                  <c:v>2793.3</c:v>
                </c:pt>
                <c:pt idx="1">
                  <c:v>2687</c:v>
                </c:pt>
                <c:pt idx="2">
                  <c:v>2804.9</c:v>
                </c:pt>
              </c:numCache>
            </c:numRef>
          </c:val>
          <c:extLst>
            <c:ext xmlns:c16="http://schemas.microsoft.com/office/drawing/2014/chart" uri="{C3380CC4-5D6E-409C-BE32-E72D297353CC}">
              <c16:uniqueId val="{00000003-0F0F-4E30-881B-19E290917BE5}"/>
            </c:ext>
          </c:extLst>
        </c:ser>
        <c:ser>
          <c:idx val="4"/>
          <c:order val="4"/>
          <c:tx>
            <c:strRef>
              <c:f>'TDEE and EI'!$K$1</c:f>
              <c:strCache>
                <c:ptCount val="1"/>
                <c:pt idx="0">
                  <c:v>calc.EI 24 months</c:v>
                </c:pt>
              </c:strCache>
            </c:strRef>
          </c:tx>
          <c:spPr>
            <a:solidFill>
              <a:schemeClr val="accent6">
                <a:lumMod val="75000"/>
              </a:schemeClr>
            </a:solidFill>
          </c:spPr>
          <c:invertIfNegative val="0"/>
          <c:errBars>
            <c:errBarType val="both"/>
            <c:errValType val="cust"/>
            <c:noEndCap val="0"/>
            <c:plus>
              <c:numRef>
                <c:f>'TDEE and EI'!$L$3:$L$5</c:f>
                <c:numCache>
                  <c:formatCode>General</c:formatCode>
                  <c:ptCount val="3"/>
                  <c:pt idx="0">
                    <c:v>72.099999999999994</c:v>
                  </c:pt>
                  <c:pt idx="1">
                    <c:v>35.700000000000003</c:v>
                  </c:pt>
                  <c:pt idx="2">
                    <c:v>49.9</c:v>
                  </c:pt>
                </c:numCache>
              </c:numRef>
            </c:plus>
            <c:minus>
              <c:numRef>
                <c:f>'TDEE and EI'!$L$3:$L$5</c:f>
                <c:numCache>
                  <c:formatCode>General</c:formatCode>
                  <c:ptCount val="3"/>
                  <c:pt idx="0">
                    <c:v>72.099999999999994</c:v>
                  </c:pt>
                  <c:pt idx="1">
                    <c:v>35.700000000000003</c:v>
                  </c:pt>
                  <c:pt idx="2">
                    <c:v>49.9</c:v>
                  </c:pt>
                </c:numCache>
              </c:numRef>
            </c:minus>
          </c:errBars>
          <c:cat>
            <c:strRef>
              <c:f>'TDEE and EI'!$A$3:$A$5</c:f>
              <c:strCache>
                <c:ptCount val="3"/>
                <c:pt idx="0">
                  <c:v>Weight Loss</c:v>
                </c:pt>
                <c:pt idx="1">
                  <c:v>Weight Maintenance</c:v>
                </c:pt>
                <c:pt idx="2">
                  <c:v>Weight Gain</c:v>
                </c:pt>
              </c:strCache>
            </c:strRef>
          </c:cat>
          <c:val>
            <c:numRef>
              <c:f>'TDEE and EI'!$K$3:$K$5</c:f>
              <c:numCache>
                <c:formatCode>General</c:formatCode>
                <c:ptCount val="3"/>
                <c:pt idx="0">
                  <c:v>2756.6</c:v>
                </c:pt>
                <c:pt idx="1">
                  <c:v>2691.9</c:v>
                </c:pt>
                <c:pt idx="2">
                  <c:v>2811.9</c:v>
                </c:pt>
              </c:numCache>
            </c:numRef>
          </c:val>
          <c:extLst>
            <c:ext xmlns:c16="http://schemas.microsoft.com/office/drawing/2014/chart" uri="{C3380CC4-5D6E-409C-BE32-E72D297353CC}">
              <c16:uniqueId val="{00000004-0F0F-4E30-881B-19E290917BE5}"/>
            </c:ext>
          </c:extLst>
        </c:ser>
        <c:dLbls>
          <c:showLegendKey val="0"/>
          <c:showVal val="0"/>
          <c:showCatName val="0"/>
          <c:showSerName val="0"/>
          <c:showPercent val="0"/>
          <c:showBubbleSize val="0"/>
        </c:dLbls>
        <c:gapWidth val="150"/>
        <c:axId val="250401536"/>
        <c:axId val="250403072"/>
      </c:barChart>
      <c:catAx>
        <c:axId val="250401536"/>
        <c:scaling>
          <c:orientation val="minMax"/>
        </c:scaling>
        <c:delete val="0"/>
        <c:axPos val="b"/>
        <c:numFmt formatCode="General" sourceLinked="0"/>
        <c:majorTickMark val="out"/>
        <c:minorTickMark val="none"/>
        <c:tickLblPos val="nextTo"/>
        <c:txPr>
          <a:bodyPr/>
          <a:lstStyle/>
          <a:p>
            <a:pPr>
              <a:defRPr sz="1200"/>
            </a:pPr>
            <a:endParaRPr lang="en-US"/>
          </a:p>
        </c:txPr>
        <c:crossAx val="250403072"/>
        <c:crosses val="autoZero"/>
        <c:auto val="1"/>
        <c:lblAlgn val="ctr"/>
        <c:lblOffset val="100"/>
        <c:noMultiLvlLbl val="0"/>
      </c:catAx>
      <c:valAx>
        <c:axId val="250403072"/>
        <c:scaling>
          <c:orientation val="minMax"/>
          <c:max val="3000"/>
          <c:min val="1500"/>
        </c:scaling>
        <c:delete val="0"/>
        <c:axPos val="l"/>
        <c:majorGridlines/>
        <c:numFmt formatCode="General" sourceLinked="1"/>
        <c:majorTickMark val="out"/>
        <c:minorTickMark val="none"/>
        <c:tickLblPos val="nextTo"/>
        <c:txPr>
          <a:bodyPr/>
          <a:lstStyle/>
          <a:p>
            <a:pPr>
              <a:defRPr sz="1200"/>
            </a:pPr>
            <a:endParaRPr lang="en-US"/>
          </a:p>
        </c:txPr>
        <c:crossAx val="250401536"/>
        <c:crosses val="autoZero"/>
        <c:crossBetween val="between"/>
        <c:majorUnit val="3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15"/>
      <c:rAngAx val="0"/>
      <c:perspective val="20"/>
    </c:view3D>
    <c:floor>
      <c:thickness val="0"/>
      <c:spPr>
        <a:ln w="0">
          <a:noFill/>
        </a:ln>
      </c:spPr>
    </c:floor>
    <c:sideWall>
      <c:thickness val="0"/>
    </c:sideWall>
    <c:backWall>
      <c:thickness val="0"/>
    </c:backWall>
    <c:plotArea>
      <c:layout>
        <c:manualLayout>
          <c:layoutTarget val="inner"/>
          <c:xMode val="edge"/>
          <c:yMode val="edge"/>
          <c:x val="8.0488407699037604E-2"/>
          <c:y val="5.1400554097404502E-2"/>
          <c:w val="0.68301556825944698"/>
          <c:h val="0.89719889180519097"/>
        </c:manualLayout>
      </c:layout>
      <c:bar3DChart>
        <c:barDir val="col"/>
        <c:grouping val="standard"/>
        <c:varyColors val="0"/>
        <c:ser>
          <c:idx val="0"/>
          <c:order val="0"/>
          <c:tx>
            <c:strRef>
              <c:f>'Slope by Weight Cat'!$A$3</c:f>
              <c:strCache>
                <c:ptCount val="1"/>
                <c:pt idx="0">
                  <c:v>Weight Gain</c:v>
                </c:pt>
              </c:strCache>
            </c:strRef>
          </c:tx>
          <c:spPr>
            <a:solidFill>
              <a:schemeClr val="tx2"/>
            </a:solidFill>
            <a:scene3d>
              <a:camera prst="orthographicFront"/>
              <a:lightRig rig="threePt" dir="t"/>
            </a:scene3d>
            <a:sp3d>
              <a:bevelT w="114300" prst="artDeco"/>
            </a:sp3d>
          </c:spPr>
          <c:invertIfNegative val="0"/>
          <c:dPt>
            <c:idx val="2"/>
            <c:invertIfNegative val="0"/>
            <c:bubble3D val="0"/>
            <c:extLst>
              <c:ext xmlns:c16="http://schemas.microsoft.com/office/drawing/2014/chart" uri="{C3380CC4-5D6E-409C-BE32-E72D297353CC}">
                <c16:uniqueId val="{00000000-AFF5-47A8-BD2E-0FDA1FA56408}"/>
              </c:ext>
            </c:extLst>
          </c:dPt>
          <c:dPt>
            <c:idx val="3"/>
            <c:invertIfNegative val="0"/>
            <c:bubble3D val="0"/>
            <c:extLst>
              <c:ext xmlns:c16="http://schemas.microsoft.com/office/drawing/2014/chart" uri="{C3380CC4-5D6E-409C-BE32-E72D297353CC}">
                <c16:uniqueId val="{00000001-AFF5-47A8-BD2E-0FDA1FA56408}"/>
              </c:ext>
            </c:extLst>
          </c:dPt>
          <c:cat>
            <c:strRef>
              <c:f>'Slope by Weight Cat'!$D$2:$G$2</c:f>
              <c:strCache>
                <c:ptCount val="4"/>
                <c:pt idx="0">
                  <c:v>Sedentary</c:v>
                </c:pt>
                <c:pt idx="1">
                  <c:v>Light PA</c:v>
                </c:pt>
                <c:pt idx="2">
                  <c:v>MVPA</c:v>
                </c:pt>
                <c:pt idx="3">
                  <c:v>MVPA bout</c:v>
                </c:pt>
              </c:strCache>
            </c:strRef>
          </c:cat>
          <c:val>
            <c:numRef>
              <c:f>'Slope by Weight Cat'!$D$3:$G$3</c:f>
              <c:numCache>
                <c:formatCode>General</c:formatCode>
                <c:ptCount val="4"/>
                <c:pt idx="0">
                  <c:v>14.85</c:v>
                </c:pt>
                <c:pt idx="1">
                  <c:v>6.6599999999999957</c:v>
                </c:pt>
                <c:pt idx="2">
                  <c:v>-30.55</c:v>
                </c:pt>
                <c:pt idx="3">
                  <c:v>-24.93</c:v>
                </c:pt>
              </c:numCache>
            </c:numRef>
          </c:val>
          <c:extLst>
            <c:ext xmlns:c16="http://schemas.microsoft.com/office/drawing/2014/chart" uri="{C3380CC4-5D6E-409C-BE32-E72D297353CC}">
              <c16:uniqueId val="{00000002-AFF5-47A8-BD2E-0FDA1FA56408}"/>
            </c:ext>
          </c:extLst>
        </c:ser>
        <c:ser>
          <c:idx val="1"/>
          <c:order val="1"/>
          <c:tx>
            <c:strRef>
              <c:f>'Slope by Weight Cat'!$A$4</c:f>
              <c:strCache>
                <c:ptCount val="1"/>
                <c:pt idx="0">
                  <c:v>Weight Maintenance</c:v>
                </c:pt>
              </c:strCache>
            </c:strRef>
          </c:tx>
          <c:spPr>
            <a:solidFill>
              <a:schemeClr val="accent3">
                <a:lumMod val="60000"/>
                <a:lumOff val="40000"/>
              </a:schemeClr>
            </a:solidFill>
            <a:effectLst>
              <a:innerShdw blurRad="63500" dist="50800" dir="13500000">
                <a:prstClr val="black">
                  <a:alpha val="50000"/>
                </a:prstClr>
              </a:innerShdw>
            </a:effectLst>
            <a:scene3d>
              <a:camera prst="orthographicFront"/>
              <a:lightRig rig="threePt" dir="t"/>
            </a:scene3d>
            <a:sp3d prstMaterial="dkEdge">
              <a:bevelT w="114300" prst="artDeco"/>
            </a:sp3d>
          </c:spPr>
          <c:invertIfNegative val="0"/>
          <c:cat>
            <c:strRef>
              <c:f>'Slope by Weight Cat'!$D$2:$G$2</c:f>
              <c:strCache>
                <c:ptCount val="4"/>
                <c:pt idx="0">
                  <c:v>Sedentary</c:v>
                </c:pt>
                <c:pt idx="1">
                  <c:v>Light PA</c:v>
                </c:pt>
                <c:pt idx="2">
                  <c:v>MVPA</c:v>
                </c:pt>
                <c:pt idx="3">
                  <c:v>MVPA bout</c:v>
                </c:pt>
              </c:strCache>
            </c:strRef>
          </c:cat>
          <c:val>
            <c:numRef>
              <c:f>'Slope by Weight Cat'!$D$4:$G$4</c:f>
              <c:numCache>
                <c:formatCode>General</c:formatCode>
                <c:ptCount val="4"/>
                <c:pt idx="0">
                  <c:v>11.76</c:v>
                </c:pt>
                <c:pt idx="1">
                  <c:v>2.5</c:v>
                </c:pt>
                <c:pt idx="2">
                  <c:v>-10.46</c:v>
                </c:pt>
                <c:pt idx="3">
                  <c:v>-5.64</c:v>
                </c:pt>
              </c:numCache>
            </c:numRef>
          </c:val>
          <c:extLst>
            <c:ext xmlns:c16="http://schemas.microsoft.com/office/drawing/2014/chart" uri="{C3380CC4-5D6E-409C-BE32-E72D297353CC}">
              <c16:uniqueId val="{00000003-AFF5-47A8-BD2E-0FDA1FA56408}"/>
            </c:ext>
          </c:extLst>
        </c:ser>
        <c:ser>
          <c:idx val="2"/>
          <c:order val="2"/>
          <c:tx>
            <c:strRef>
              <c:f>'Slope by Weight Cat'!$A$5</c:f>
              <c:strCache>
                <c:ptCount val="1"/>
                <c:pt idx="0">
                  <c:v>Weight Loss</c:v>
                </c:pt>
              </c:strCache>
            </c:strRef>
          </c:tx>
          <c:spPr>
            <a:solidFill>
              <a:schemeClr val="accent6">
                <a:lumMod val="50000"/>
              </a:schemeClr>
            </a:solidFill>
            <a:scene3d>
              <a:camera prst="orthographicFront"/>
              <a:lightRig rig="threePt" dir="t"/>
            </a:scene3d>
            <a:sp3d>
              <a:bevelT w="114300" prst="artDeco"/>
            </a:sp3d>
          </c:spPr>
          <c:invertIfNegative val="0"/>
          <c:dPt>
            <c:idx val="0"/>
            <c:invertIfNegative val="0"/>
            <c:bubble3D val="0"/>
            <c:extLst>
              <c:ext xmlns:c16="http://schemas.microsoft.com/office/drawing/2014/chart" uri="{C3380CC4-5D6E-409C-BE32-E72D297353CC}">
                <c16:uniqueId val="{00000004-AFF5-47A8-BD2E-0FDA1FA56408}"/>
              </c:ext>
            </c:extLst>
          </c:dPt>
          <c:dPt>
            <c:idx val="2"/>
            <c:invertIfNegative val="0"/>
            <c:bubble3D val="0"/>
            <c:extLst>
              <c:ext xmlns:c16="http://schemas.microsoft.com/office/drawing/2014/chart" uri="{C3380CC4-5D6E-409C-BE32-E72D297353CC}">
                <c16:uniqueId val="{00000005-AFF5-47A8-BD2E-0FDA1FA56408}"/>
              </c:ext>
            </c:extLst>
          </c:dPt>
          <c:dPt>
            <c:idx val="3"/>
            <c:invertIfNegative val="0"/>
            <c:bubble3D val="0"/>
            <c:extLst>
              <c:ext xmlns:c16="http://schemas.microsoft.com/office/drawing/2014/chart" uri="{C3380CC4-5D6E-409C-BE32-E72D297353CC}">
                <c16:uniqueId val="{00000006-AFF5-47A8-BD2E-0FDA1FA56408}"/>
              </c:ext>
            </c:extLst>
          </c:dPt>
          <c:cat>
            <c:strRef>
              <c:f>'Slope by Weight Cat'!$D$2:$G$2</c:f>
              <c:strCache>
                <c:ptCount val="4"/>
                <c:pt idx="0">
                  <c:v>Sedentary</c:v>
                </c:pt>
                <c:pt idx="1">
                  <c:v>Light PA</c:v>
                </c:pt>
                <c:pt idx="2">
                  <c:v>MVPA</c:v>
                </c:pt>
                <c:pt idx="3">
                  <c:v>MVPA bout</c:v>
                </c:pt>
              </c:strCache>
            </c:strRef>
          </c:cat>
          <c:val>
            <c:numRef>
              <c:f>'Slope by Weight Cat'!$D$5:$G$5</c:f>
              <c:numCache>
                <c:formatCode>General</c:formatCode>
                <c:ptCount val="4"/>
                <c:pt idx="0">
                  <c:v>-25.31</c:v>
                </c:pt>
                <c:pt idx="1">
                  <c:v>-9.89</c:v>
                </c:pt>
                <c:pt idx="2">
                  <c:v>32.17</c:v>
                </c:pt>
                <c:pt idx="3">
                  <c:v>32.82</c:v>
                </c:pt>
              </c:numCache>
            </c:numRef>
          </c:val>
          <c:extLst>
            <c:ext xmlns:c16="http://schemas.microsoft.com/office/drawing/2014/chart" uri="{C3380CC4-5D6E-409C-BE32-E72D297353CC}">
              <c16:uniqueId val="{00000007-AFF5-47A8-BD2E-0FDA1FA56408}"/>
            </c:ext>
          </c:extLst>
        </c:ser>
        <c:dLbls>
          <c:showLegendKey val="0"/>
          <c:showVal val="0"/>
          <c:showCatName val="0"/>
          <c:showSerName val="0"/>
          <c:showPercent val="0"/>
          <c:showBubbleSize val="0"/>
        </c:dLbls>
        <c:gapWidth val="150"/>
        <c:shape val="box"/>
        <c:axId val="108548864"/>
        <c:axId val="108550400"/>
        <c:axId val="108477056"/>
      </c:bar3DChart>
      <c:catAx>
        <c:axId val="108548864"/>
        <c:scaling>
          <c:orientation val="minMax"/>
        </c:scaling>
        <c:delete val="0"/>
        <c:axPos val="b"/>
        <c:numFmt formatCode="General" sourceLinked="0"/>
        <c:majorTickMark val="out"/>
        <c:minorTickMark val="none"/>
        <c:tickLblPos val="low"/>
        <c:txPr>
          <a:bodyPr/>
          <a:lstStyle/>
          <a:p>
            <a:pPr>
              <a:defRPr sz="1200" b="1"/>
            </a:pPr>
            <a:endParaRPr lang="en-US"/>
          </a:p>
        </c:txPr>
        <c:crossAx val="108550400"/>
        <c:crosses val="autoZero"/>
        <c:auto val="1"/>
        <c:lblAlgn val="ctr"/>
        <c:lblOffset val="100"/>
        <c:noMultiLvlLbl val="0"/>
      </c:catAx>
      <c:valAx>
        <c:axId val="108550400"/>
        <c:scaling>
          <c:orientation val="minMax"/>
          <c:max val="40"/>
        </c:scaling>
        <c:delete val="0"/>
        <c:axPos val="l"/>
        <c:majorGridlines/>
        <c:numFmt formatCode="General" sourceLinked="1"/>
        <c:majorTickMark val="out"/>
        <c:minorTickMark val="none"/>
        <c:tickLblPos val="nextTo"/>
        <c:txPr>
          <a:bodyPr/>
          <a:lstStyle/>
          <a:p>
            <a:pPr>
              <a:defRPr sz="1200" b="1"/>
            </a:pPr>
            <a:endParaRPr lang="en-US"/>
          </a:p>
        </c:txPr>
        <c:crossAx val="108548864"/>
        <c:crosses val="autoZero"/>
        <c:crossBetween val="between"/>
        <c:majorUnit val="20"/>
      </c:valAx>
      <c:serAx>
        <c:axId val="108477056"/>
        <c:scaling>
          <c:orientation val="minMax"/>
        </c:scaling>
        <c:delete val="1"/>
        <c:axPos val="b"/>
        <c:majorTickMark val="out"/>
        <c:minorTickMark val="none"/>
        <c:tickLblPos val="nextTo"/>
        <c:crossAx val="108550400"/>
        <c:crosses val="autoZero"/>
      </c:ser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266404199475"/>
          <c:y val="7.5967524881323897E-2"/>
          <c:w val="0.86506692913385796"/>
          <c:h val="0.87310648072837305"/>
        </c:manualLayout>
      </c:layout>
      <c:barChart>
        <c:barDir val="col"/>
        <c:grouping val="clustered"/>
        <c:varyColors val="0"/>
        <c:ser>
          <c:idx val="0"/>
          <c:order val="0"/>
          <c:spPr>
            <a:solidFill>
              <a:schemeClr val="accent6">
                <a:lumMod val="50000"/>
              </a:schemeClr>
            </a:solidFill>
          </c:spPr>
          <c:invertIfNegative val="0"/>
          <c:errBars>
            <c:errBarType val="both"/>
            <c:errValType val="cust"/>
            <c:noEndCap val="0"/>
            <c:plus>
              <c:numRef>
                <c:f>(Women_NEW!$I$3,Women_NEW!$K$3,Women_NEW!$M$3,Women_NEW!$O$3,Women_NEW!$Q$3)</c:f>
                <c:numCache>
                  <c:formatCode>General</c:formatCode>
                  <c:ptCount val="5"/>
                  <c:pt idx="0">
                    <c:v>1.4590000000000001</c:v>
                  </c:pt>
                  <c:pt idx="1">
                    <c:v>1.0820000000000001</c:v>
                  </c:pt>
                  <c:pt idx="2">
                    <c:v>1.3140000000000001</c:v>
                  </c:pt>
                  <c:pt idx="3">
                    <c:v>0.64700000000000002</c:v>
                  </c:pt>
                  <c:pt idx="4">
                    <c:v>1.2969999999999999</c:v>
                  </c:pt>
                </c:numCache>
              </c:numRef>
            </c:plus>
            <c:minus>
              <c:numRef>
                <c:f>(Women_NEW!$I$3,Women_NEW!$K$3,Women_NEW!$M$3,Women_NEW!$O$3,Women_NEW!$Q$3)</c:f>
                <c:numCache>
                  <c:formatCode>General</c:formatCode>
                  <c:ptCount val="5"/>
                  <c:pt idx="0">
                    <c:v>1.4590000000000001</c:v>
                  </c:pt>
                  <c:pt idx="1">
                    <c:v>1.0820000000000001</c:v>
                  </c:pt>
                  <c:pt idx="2">
                    <c:v>1.3140000000000001</c:v>
                  </c:pt>
                  <c:pt idx="3">
                    <c:v>0.64700000000000002</c:v>
                  </c:pt>
                  <c:pt idx="4">
                    <c:v>1.2969999999999999</c:v>
                  </c:pt>
                </c:numCache>
              </c:numRef>
            </c:minus>
          </c:errBars>
          <c:val>
            <c:numRef>
              <c:f>(Women_NEW!$H$3,Women_NEW!$J$3,Women_NEW!$L$3,Women_NEW!$N$3,Women_NEW!$P$3)</c:f>
              <c:numCache>
                <c:formatCode>General</c:formatCode>
                <c:ptCount val="5"/>
                <c:pt idx="0">
                  <c:v>2.214</c:v>
                </c:pt>
                <c:pt idx="1">
                  <c:v>5.6790000000000003</c:v>
                </c:pt>
                <c:pt idx="2">
                  <c:v>-6.7460000000000004</c:v>
                </c:pt>
                <c:pt idx="3">
                  <c:v>-1.147</c:v>
                </c:pt>
                <c:pt idx="4">
                  <c:v>-7.8439999999999994</c:v>
                </c:pt>
              </c:numCache>
            </c:numRef>
          </c:val>
          <c:extLst>
            <c:ext xmlns:c16="http://schemas.microsoft.com/office/drawing/2014/chart" uri="{C3380CC4-5D6E-409C-BE32-E72D297353CC}">
              <c16:uniqueId val="{00000000-A1F0-440B-828D-19CCFEADD575}"/>
            </c:ext>
          </c:extLst>
        </c:ser>
        <c:ser>
          <c:idx val="1"/>
          <c:order val="1"/>
          <c:spPr>
            <a:solidFill>
              <a:schemeClr val="tx2">
                <a:lumMod val="75000"/>
              </a:schemeClr>
            </a:solidFill>
          </c:spPr>
          <c:invertIfNegative val="0"/>
          <c:errBars>
            <c:errBarType val="both"/>
            <c:errValType val="cust"/>
            <c:noEndCap val="0"/>
            <c:plus>
              <c:numRef>
                <c:f>(Women_NEW!$I$4,Women_NEW!$K$4,Women_NEW!$M$4,Women_NEW!$O$4,Women_NEW!$Q$4)</c:f>
                <c:numCache>
                  <c:formatCode>General</c:formatCode>
                  <c:ptCount val="5"/>
                  <c:pt idx="0">
                    <c:v>1.64</c:v>
                  </c:pt>
                  <c:pt idx="1">
                    <c:v>1.2170000000000001</c:v>
                  </c:pt>
                  <c:pt idx="2">
                    <c:v>1.4770000000000001</c:v>
                  </c:pt>
                  <c:pt idx="3">
                    <c:v>0.72699999999999998</c:v>
                  </c:pt>
                  <c:pt idx="4">
                    <c:v>1.458</c:v>
                  </c:pt>
                </c:numCache>
              </c:numRef>
            </c:plus>
            <c:minus>
              <c:numRef>
                <c:f>(Women_NEW!$I$4,Women_NEW!$K$4,Women_NEW!$M$4,Women_NEW!$O$4,Women_NEW!$Q$4)</c:f>
                <c:numCache>
                  <c:formatCode>General</c:formatCode>
                  <c:ptCount val="5"/>
                  <c:pt idx="0">
                    <c:v>1.64</c:v>
                  </c:pt>
                  <c:pt idx="1">
                    <c:v>1.2170000000000001</c:v>
                  </c:pt>
                  <c:pt idx="2">
                    <c:v>1.4770000000000001</c:v>
                  </c:pt>
                  <c:pt idx="3">
                    <c:v>0.72699999999999998</c:v>
                  </c:pt>
                  <c:pt idx="4">
                    <c:v>1.458</c:v>
                  </c:pt>
                </c:numCache>
              </c:numRef>
            </c:minus>
          </c:errBars>
          <c:val>
            <c:numRef>
              <c:f>(Women_NEW!$H$4,Women_NEW!$J$4,Women_NEW!$L$4,Women_NEW!$N$4,Women_NEW!$P$4)</c:f>
              <c:numCache>
                <c:formatCode>General</c:formatCode>
                <c:ptCount val="5"/>
                <c:pt idx="0">
                  <c:v>7.8549999999999986</c:v>
                </c:pt>
                <c:pt idx="1">
                  <c:v>6.4210000000000003</c:v>
                </c:pt>
                <c:pt idx="2">
                  <c:v>-12.422000000000001</c:v>
                </c:pt>
                <c:pt idx="3">
                  <c:v>-1.8540000000000001</c:v>
                </c:pt>
                <c:pt idx="4">
                  <c:v>-11.118</c:v>
                </c:pt>
              </c:numCache>
            </c:numRef>
          </c:val>
          <c:extLst>
            <c:ext xmlns:c16="http://schemas.microsoft.com/office/drawing/2014/chart" uri="{C3380CC4-5D6E-409C-BE32-E72D297353CC}">
              <c16:uniqueId val="{00000001-A1F0-440B-828D-19CCFEADD575}"/>
            </c:ext>
          </c:extLst>
        </c:ser>
        <c:dLbls>
          <c:showLegendKey val="0"/>
          <c:showVal val="0"/>
          <c:showCatName val="0"/>
          <c:showSerName val="0"/>
          <c:showPercent val="0"/>
          <c:showBubbleSize val="0"/>
        </c:dLbls>
        <c:gapWidth val="150"/>
        <c:axId val="47838720"/>
        <c:axId val="47840256"/>
      </c:barChart>
      <c:catAx>
        <c:axId val="47838720"/>
        <c:scaling>
          <c:orientation val="minMax"/>
        </c:scaling>
        <c:delete val="0"/>
        <c:axPos val="b"/>
        <c:majorTickMark val="out"/>
        <c:minorTickMark val="none"/>
        <c:tickLblPos val="none"/>
        <c:crossAx val="47840256"/>
        <c:crosses val="autoZero"/>
        <c:auto val="1"/>
        <c:lblAlgn val="ctr"/>
        <c:lblOffset val="100"/>
        <c:noMultiLvlLbl val="0"/>
      </c:catAx>
      <c:valAx>
        <c:axId val="47840256"/>
        <c:scaling>
          <c:orientation val="minMax"/>
          <c:max val="10"/>
          <c:min val="-15"/>
        </c:scaling>
        <c:delete val="0"/>
        <c:axPos val="l"/>
        <c:numFmt formatCode="General" sourceLinked="1"/>
        <c:majorTickMark val="out"/>
        <c:minorTickMark val="none"/>
        <c:tickLblPos val="nextTo"/>
        <c:txPr>
          <a:bodyPr/>
          <a:lstStyle/>
          <a:p>
            <a:pPr>
              <a:defRPr sz="1300"/>
            </a:pPr>
            <a:endParaRPr lang="en-US"/>
          </a:p>
        </c:txPr>
        <c:crossAx val="478387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003926121504"/>
          <c:y val="5.1400554097404502E-2"/>
          <c:w val="0.86346896865968803"/>
          <c:h val="0.89719889180519097"/>
        </c:manualLayout>
      </c:layout>
      <c:barChart>
        <c:barDir val="col"/>
        <c:grouping val="clustered"/>
        <c:varyColors val="0"/>
        <c:ser>
          <c:idx val="0"/>
          <c:order val="0"/>
          <c:tx>
            <c:strRef>
              <c:f>Men_NEW!$A$3</c:f>
              <c:strCache>
                <c:ptCount val="1"/>
                <c:pt idx="0">
                  <c:v>Overweight</c:v>
                </c:pt>
              </c:strCache>
            </c:strRef>
          </c:tx>
          <c:spPr>
            <a:solidFill>
              <a:schemeClr val="accent6">
                <a:lumMod val="50000"/>
              </a:schemeClr>
            </a:solidFill>
          </c:spPr>
          <c:invertIfNegative val="0"/>
          <c:errBars>
            <c:errBarType val="both"/>
            <c:errValType val="cust"/>
            <c:noEndCap val="0"/>
            <c:plus>
              <c:numRef>
                <c:f>(Men_NEW!$I$3,Men_NEW!$K$3,Men_NEW!$M$3,Men_NEW!$O$3,Men_NEW!$Q$3)</c:f>
                <c:numCache>
                  <c:formatCode>General</c:formatCode>
                  <c:ptCount val="5"/>
                  <c:pt idx="0">
                    <c:v>1.415</c:v>
                  </c:pt>
                  <c:pt idx="1">
                    <c:v>0.91300000000000003</c:v>
                  </c:pt>
                  <c:pt idx="2">
                    <c:v>1.3560000000000001</c:v>
                  </c:pt>
                  <c:pt idx="3">
                    <c:v>0.624</c:v>
                  </c:pt>
                  <c:pt idx="4">
                    <c:v>1.04</c:v>
                  </c:pt>
                </c:numCache>
              </c:numRef>
            </c:plus>
            <c:minus>
              <c:numRef>
                <c:f>(Men_NEW!$I$3,Men_NEW!$K$3,Men_NEW!$M$3,Men_NEW!$O$3,Men_NEW!$Q$3)</c:f>
                <c:numCache>
                  <c:formatCode>General</c:formatCode>
                  <c:ptCount val="5"/>
                  <c:pt idx="0">
                    <c:v>1.415</c:v>
                  </c:pt>
                  <c:pt idx="1">
                    <c:v>0.91300000000000003</c:v>
                  </c:pt>
                  <c:pt idx="2">
                    <c:v>1.3560000000000001</c:v>
                  </c:pt>
                  <c:pt idx="3">
                    <c:v>0.624</c:v>
                  </c:pt>
                  <c:pt idx="4">
                    <c:v>1.04</c:v>
                  </c:pt>
                </c:numCache>
              </c:numRef>
            </c:minus>
          </c:errBars>
          <c:cat>
            <c:strRef>
              <c:f>(Men_NEW!$H$2,Men_NEW!$J$2,Men_NEW!$L$2,Men_NEW!$N$2,Men_NEW!$P$2)</c:f>
              <c:strCache>
                <c:ptCount val="5"/>
                <c:pt idx="0">
                  <c:v>Sed.EE/TDEE</c:v>
                </c:pt>
                <c:pt idx="1">
                  <c:v>Light EE/TDEE</c:v>
                </c:pt>
                <c:pt idx="2">
                  <c:v>MPA EE/TDEE</c:v>
                </c:pt>
                <c:pt idx="3">
                  <c:v>VPA EE/ TDEE</c:v>
                </c:pt>
                <c:pt idx="4">
                  <c:v>MVPA bout</c:v>
                </c:pt>
              </c:strCache>
            </c:strRef>
          </c:cat>
          <c:val>
            <c:numRef>
              <c:f>(Men_NEW!$H$3,Men_NEW!$J$3,Men_NEW!$L$3,Men_NEW!$N$3,Men_NEW!$P$3)</c:f>
              <c:numCache>
                <c:formatCode>General</c:formatCode>
                <c:ptCount val="5"/>
                <c:pt idx="0">
                  <c:v>4.2969999999999997</c:v>
                </c:pt>
                <c:pt idx="1">
                  <c:v>4.028999999999999</c:v>
                </c:pt>
                <c:pt idx="2">
                  <c:v>-7.26</c:v>
                </c:pt>
                <c:pt idx="3">
                  <c:v>-1.0660000000000001</c:v>
                </c:pt>
                <c:pt idx="4">
                  <c:v>-6.1599999999999993</c:v>
                </c:pt>
              </c:numCache>
            </c:numRef>
          </c:val>
          <c:extLst>
            <c:ext xmlns:c16="http://schemas.microsoft.com/office/drawing/2014/chart" uri="{C3380CC4-5D6E-409C-BE32-E72D297353CC}">
              <c16:uniqueId val="{00000000-72F4-4720-A97E-D8217E11E739}"/>
            </c:ext>
          </c:extLst>
        </c:ser>
        <c:ser>
          <c:idx val="1"/>
          <c:order val="1"/>
          <c:tx>
            <c:strRef>
              <c:f>Men_NEW!$A$4</c:f>
              <c:strCache>
                <c:ptCount val="1"/>
                <c:pt idx="0">
                  <c:v>Obese</c:v>
                </c:pt>
              </c:strCache>
            </c:strRef>
          </c:tx>
          <c:spPr>
            <a:solidFill>
              <a:schemeClr val="tx2">
                <a:lumMod val="75000"/>
              </a:schemeClr>
            </a:solidFill>
          </c:spPr>
          <c:invertIfNegative val="0"/>
          <c:errBars>
            <c:errBarType val="both"/>
            <c:errValType val="cust"/>
            <c:noEndCap val="0"/>
            <c:plus>
              <c:numRef>
                <c:f>(Men_NEW!$I$4,Men_NEW!$K$4,Men_NEW!$M$4,Men_NEW!$O$4,Men_NEW!$Q$4)</c:f>
                <c:numCache>
                  <c:formatCode>General</c:formatCode>
                  <c:ptCount val="5"/>
                  <c:pt idx="0">
                    <c:v>2.2890000000000001</c:v>
                  </c:pt>
                  <c:pt idx="1">
                    <c:v>1.4770000000000001</c:v>
                  </c:pt>
                  <c:pt idx="2">
                    <c:v>2.2050000000000001</c:v>
                  </c:pt>
                  <c:pt idx="3">
                    <c:v>1.0089999999999999</c:v>
                  </c:pt>
                  <c:pt idx="4">
                    <c:v>1.681</c:v>
                  </c:pt>
                </c:numCache>
              </c:numRef>
            </c:plus>
            <c:minus>
              <c:numRef>
                <c:f>(Men_NEW!$I$4,Men_NEW!$K$4,Men_NEW!$M$4,Men_NEW!$O$4,Men_NEW!$Q$4)</c:f>
                <c:numCache>
                  <c:formatCode>General</c:formatCode>
                  <c:ptCount val="5"/>
                  <c:pt idx="0">
                    <c:v>2.2890000000000001</c:v>
                  </c:pt>
                  <c:pt idx="1">
                    <c:v>1.4770000000000001</c:v>
                  </c:pt>
                  <c:pt idx="2">
                    <c:v>2.2050000000000001</c:v>
                  </c:pt>
                  <c:pt idx="3">
                    <c:v>1.0089999999999999</c:v>
                  </c:pt>
                  <c:pt idx="4">
                    <c:v>1.681</c:v>
                  </c:pt>
                </c:numCache>
              </c:numRef>
            </c:minus>
          </c:errBars>
          <c:cat>
            <c:strRef>
              <c:f>(Men_NEW!$H$2,Men_NEW!$J$2,Men_NEW!$L$2,Men_NEW!$N$2,Men_NEW!$P$2)</c:f>
              <c:strCache>
                <c:ptCount val="5"/>
                <c:pt idx="0">
                  <c:v>Sed.EE/TDEE</c:v>
                </c:pt>
                <c:pt idx="1">
                  <c:v>Light EE/TDEE</c:v>
                </c:pt>
                <c:pt idx="2">
                  <c:v>MPA EE/TDEE</c:v>
                </c:pt>
                <c:pt idx="3">
                  <c:v>VPA EE/ TDEE</c:v>
                </c:pt>
                <c:pt idx="4">
                  <c:v>MVPA bout</c:v>
                </c:pt>
              </c:strCache>
            </c:strRef>
          </c:cat>
          <c:val>
            <c:numRef>
              <c:f>(Men_NEW!$H$4,Men_NEW!$J$4,Men_NEW!$L$4,Men_NEW!$N$4,Men_NEW!$P$4)</c:f>
              <c:numCache>
                <c:formatCode>General</c:formatCode>
                <c:ptCount val="5"/>
                <c:pt idx="0">
                  <c:v>8.484</c:v>
                </c:pt>
                <c:pt idx="1">
                  <c:v>7.8719999999999999</c:v>
                </c:pt>
                <c:pt idx="2">
                  <c:v>-13.067</c:v>
                </c:pt>
                <c:pt idx="3">
                  <c:v>-3.2890000000000001</c:v>
                </c:pt>
                <c:pt idx="4">
                  <c:v>-10.435</c:v>
                </c:pt>
              </c:numCache>
            </c:numRef>
          </c:val>
          <c:extLst>
            <c:ext xmlns:c16="http://schemas.microsoft.com/office/drawing/2014/chart" uri="{C3380CC4-5D6E-409C-BE32-E72D297353CC}">
              <c16:uniqueId val="{00000001-72F4-4720-A97E-D8217E11E739}"/>
            </c:ext>
          </c:extLst>
        </c:ser>
        <c:dLbls>
          <c:showLegendKey val="0"/>
          <c:showVal val="0"/>
          <c:showCatName val="0"/>
          <c:showSerName val="0"/>
          <c:showPercent val="0"/>
          <c:showBubbleSize val="0"/>
        </c:dLbls>
        <c:gapWidth val="150"/>
        <c:axId val="47878144"/>
        <c:axId val="47879680"/>
      </c:barChart>
      <c:catAx>
        <c:axId val="47878144"/>
        <c:scaling>
          <c:orientation val="minMax"/>
        </c:scaling>
        <c:delete val="0"/>
        <c:axPos val="b"/>
        <c:numFmt formatCode="General" sourceLinked="0"/>
        <c:majorTickMark val="out"/>
        <c:minorTickMark val="none"/>
        <c:tickLblPos val="none"/>
        <c:crossAx val="47879680"/>
        <c:crosses val="autoZero"/>
        <c:auto val="1"/>
        <c:lblAlgn val="ctr"/>
        <c:lblOffset val="100"/>
        <c:noMultiLvlLbl val="0"/>
      </c:catAx>
      <c:valAx>
        <c:axId val="47879680"/>
        <c:scaling>
          <c:orientation val="minMax"/>
          <c:max val="15"/>
          <c:min val="-20"/>
        </c:scaling>
        <c:delete val="0"/>
        <c:axPos val="l"/>
        <c:majorGridlines>
          <c:spPr>
            <a:ln>
              <a:noFill/>
            </a:ln>
          </c:spPr>
        </c:majorGridlines>
        <c:numFmt formatCode="General" sourceLinked="1"/>
        <c:majorTickMark val="out"/>
        <c:minorTickMark val="none"/>
        <c:tickLblPos val="nextTo"/>
        <c:txPr>
          <a:bodyPr/>
          <a:lstStyle/>
          <a:p>
            <a:pPr>
              <a:defRPr sz="1300"/>
            </a:pPr>
            <a:endParaRPr lang="en-US"/>
          </a:p>
        </c:txPr>
        <c:crossAx val="47878144"/>
        <c:crosses val="autoZero"/>
        <c:crossBetween val="between"/>
      </c:valAx>
    </c:plotArea>
    <c:legend>
      <c:legendPos val="r"/>
      <c:layout>
        <c:manualLayout>
          <c:xMode val="edge"/>
          <c:yMode val="edge"/>
          <c:x val="0.721868237499382"/>
          <c:y val="3.6653178769320498E-2"/>
          <c:w val="0.25590946825708899"/>
          <c:h val="0.1674343832021"/>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1633891917356486E-2"/>
          <c:y val="3.6017906520808989E-2"/>
          <c:w val="0.77389608991183789"/>
          <c:h val="0.80743158929951275"/>
        </c:manualLayout>
      </c:layout>
      <c:bar3DChart>
        <c:barDir val="col"/>
        <c:grouping val="stacked"/>
        <c:varyColors val="0"/>
        <c:ser>
          <c:idx val="0"/>
          <c:order val="0"/>
          <c:tx>
            <c:strRef>
              <c:f>'Resist EX (2)'!$M$3</c:f>
              <c:strCache>
                <c:ptCount val="1"/>
                <c:pt idx="0">
                  <c:v>Inaktiv</c:v>
                </c:pt>
              </c:strCache>
            </c:strRef>
          </c:tx>
          <c:spPr>
            <a:solidFill>
              <a:schemeClr val="accent1">
                <a:lumMod val="75000"/>
              </a:schemeClr>
            </a:solidFill>
          </c:spPr>
          <c:invertIfNegative val="0"/>
          <c:cat>
            <c:strRef>
              <c:f>'Resist EX (2)'!$N$2:$X$2</c:f>
              <c:strCache>
                <c:ptCount val="11"/>
                <c:pt idx="0">
                  <c:v>Baseline</c:v>
                </c:pt>
                <c:pt idx="1">
                  <c:v>Week 1</c:v>
                </c:pt>
                <c:pt idx="2">
                  <c:v>W16</c:v>
                </c:pt>
                <c:pt idx="4">
                  <c:v>Baseline</c:v>
                </c:pt>
                <c:pt idx="5">
                  <c:v>W1</c:v>
                </c:pt>
                <c:pt idx="6">
                  <c:v>W16</c:v>
                </c:pt>
                <c:pt idx="8">
                  <c:v>Baseline</c:v>
                </c:pt>
                <c:pt idx="9">
                  <c:v>W1</c:v>
                </c:pt>
                <c:pt idx="10">
                  <c:v>W16</c:v>
                </c:pt>
              </c:strCache>
            </c:strRef>
          </c:cat>
          <c:val>
            <c:numRef>
              <c:f>'Resist EX (2)'!$N$3:$X$3</c:f>
              <c:numCache>
                <c:formatCode>General</c:formatCode>
                <c:ptCount val="11"/>
                <c:pt idx="0">
                  <c:v>1307</c:v>
                </c:pt>
                <c:pt idx="1">
                  <c:v>1104</c:v>
                </c:pt>
                <c:pt idx="2">
                  <c:v>1233</c:v>
                </c:pt>
                <c:pt idx="4">
                  <c:v>1307</c:v>
                </c:pt>
                <c:pt idx="5">
                  <c:v>1213</c:v>
                </c:pt>
                <c:pt idx="6">
                  <c:v>1266</c:v>
                </c:pt>
                <c:pt idx="8">
                  <c:v>1390</c:v>
                </c:pt>
                <c:pt idx="9">
                  <c:v>1253</c:v>
                </c:pt>
                <c:pt idx="10">
                  <c:v>1240</c:v>
                </c:pt>
              </c:numCache>
            </c:numRef>
          </c:val>
          <c:extLst>
            <c:ext xmlns:c16="http://schemas.microsoft.com/office/drawing/2014/chart" uri="{C3380CC4-5D6E-409C-BE32-E72D297353CC}">
              <c16:uniqueId val="{00000000-EC2E-456C-8803-7BB1D064E3E0}"/>
            </c:ext>
          </c:extLst>
        </c:ser>
        <c:ser>
          <c:idx val="1"/>
          <c:order val="1"/>
          <c:tx>
            <c:strRef>
              <c:f>'Resist EX (2)'!$M$4</c:f>
              <c:strCache>
                <c:ptCount val="1"/>
                <c:pt idx="0">
                  <c:v>leichte KA</c:v>
                </c:pt>
              </c:strCache>
            </c:strRef>
          </c:tx>
          <c:spPr>
            <a:solidFill>
              <a:schemeClr val="accent6">
                <a:lumMod val="75000"/>
              </a:schemeClr>
            </a:solidFill>
          </c:spPr>
          <c:invertIfNegative val="0"/>
          <c:cat>
            <c:strRef>
              <c:f>'Resist EX (2)'!$N$2:$X$2</c:f>
              <c:strCache>
                <c:ptCount val="11"/>
                <c:pt idx="0">
                  <c:v>Baseline</c:v>
                </c:pt>
                <c:pt idx="1">
                  <c:v>Week 1</c:v>
                </c:pt>
                <c:pt idx="2">
                  <c:v>W16</c:v>
                </c:pt>
                <c:pt idx="4">
                  <c:v>Baseline</c:v>
                </c:pt>
                <c:pt idx="5">
                  <c:v>W1</c:v>
                </c:pt>
                <c:pt idx="6">
                  <c:v>W16</c:v>
                </c:pt>
                <c:pt idx="8">
                  <c:v>Baseline</c:v>
                </c:pt>
                <c:pt idx="9">
                  <c:v>W1</c:v>
                </c:pt>
                <c:pt idx="10">
                  <c:v>W16</c:v>
                </c:pt>
              </c:strCache>
            </c:strRef>
          </c:cat>
          <c:val>
            <c:numRef>
              <c:f>'Resist EX (2)'!$N$4:$X$4</c:f>
              <c:numCache>
                <c:formatCode>General</c:formatCode>
                <c:ptCount val="11"/>
                <c:pt idx="0">
                  <c:v>691</c:v>
                </c:pt>
                <c:pt idx="1">
                  <c:v>853</c:v>
                </c:pt>
                <c:pt idx="2">
                  <c:v>757</c:v>
                </c:pt>
                <c:pt idx="4">
                  <c:v>691</c:v>
                </c:pt>
                <c:pt idx="5">
                  <c:v>820</c:v>
                </c:pt>
                <c:pt idx="6">
                  <c:v>733</c:v>
                </c:pt>
                <c:pt idx="8">
                  <c:v>690</c:v>
                </c:pt>
                <c:pt idx="9">
                  <c:v>760</c:v>
                </c:pt>
                <c:pt idx="10">
                  <c:v>720</c:v>
                </c:pt>
              </c:numCache>
            </c:numRef>
          </c:val>
          <c:extLst>
            <c:ext xmlns:c16="http://schemas.microsoft.com/office/drawing/2014/chart" uri="{C3380CC4-5D6E-409C-BE32-E72D297353CC}">
              <c16:uniqueId val="{00000001-EC2E-456C-8803-7BB1D064E3E0}"/>
            </c:ext>
          </c:extLst>
        </c:ser>
        <c:ser>
          <c:idx val="2"/>
          <c:order val="2"/>
          <c:tx>
            <c:strRef>
              <c:f>'Resist EX (2)'!$M$5</c:f>
              <c:strCache>
                <c:ptCount val="1"/>
                <c:pt idx="0">
                  <c:v>mittlere-hohe KA</c:v>
                </c:pt>
              </c:strCache>
            </c:strRef>
          </c:tx>
          <c:spPr>
            <a:solidFill>
              <a:schemeClr val="accent3">
                <a:lumMod val="75000"/>
              </a:schemeClr>
            </a:solidFill>
          </c:spPr>
          <c:invertIfNegative val="0"/>
          <c:cat>
            <c:strRef>
              <c:f>'Resist EX (2)'!$N$2:$X$2</c:f>
              <c:strCache>
                <c:ptCount val="11"/>
                <c:pt idx="0">
                  <c:v>Baseline</c:v>
                </c:pt>
                <c:pt idx="1">
                  <c:v>Week 1</c:v>
                </c:pt>
                <c:pt idx="2">
                  <c:v>W16</c:v>
                </c:pt>
                <c:pt idx="4">
                  <c:v>Baseline</c:v>
                </c:pt>
                <c:pt idx="5">
                  <c:v>W1</c:v>
                </c:pt>
                <c:pt idx="6">
                  <c:v>W16</c:v>
                </c:pt>
                <c:pt idx="8">
                  <c:v>Baseline</c:v>
                </c:pt>
                <c:pt idx="9">
                  <c:v>W1</c:v>
                </c:pt>
                <c:pt idx="10">
                  <c:v>W16</c:v>
                </c:pt>
              </c:strCache>
            </c:strRef>
          </c:cat>
          <c:val>
            <c:numRef>
              <c:f>'Resist EX (2)'!$N$5:$X$5</c:f>
              <c:numCache>
                <c:formatCode>General</c:formatCode>
                <c:ptCount val="11"/>
                <c:pt idx="0">
                  <c:v>526</c:v>
                </c:pt>
                <c:pt idx="1">
                  <c:v>523</c:v>
                </c:pt>
                <c:pt idx="2">
                  <c:v>440</c:v>
                </c:pt>
                <c:pt idx="4">
                  <c:v>526</c:v>
                </c:pt>
                <c:pt idx="5">
                  <c:v>364</c:v>
                </c:pt>
                <c:pt idx="6">
                  <c:v>680</c:v>
                </c:pt>
                <c:pt idx="8">
                  <c:v>400</c:v>
                </c:pt>
                <c:pt idx="9">
                  <c:v>466</c:v>
                </c:pt>
                <c:pt idx="10">
                  <c:v>667</c:v>
                </c:pt>
              </c:numCache>
            </c:numRef>
          </c:val>
          <c:extLst>
            <c:ext xmlns:c16="http://schemas.microsoft.com/office/drawing/2014/chart" uri="{C3380CC4-5D6E-409C-BE32-E72D297353CC}">
              <c16:uniqueId val="{00000002-EC2E-456C-8803-7BB1D064E3E0}"/>
            </c:ext>
          </c:extLst>
        </c:ser>
        <c:ser>
          <c:idx val="3"/>
          <c:order val="3"/>
          <c:tx>
            <c:strRef>
              <c:f>'Resist EX (2)'!$M$6</c:f>
              <c:strCache>
                <c:ptCount val="1"/>
                <c:pt idx="0">
                  <c:v>Training</c:v>
                </c:pt>
              </c:strCache>
            </c:strRef>
          </c:tx>
          <c:spPr>
            <a:pattFill prst="narVert">
              <a:fgClr>
                <a:schemeClr val="accent3">
                  <a:lumMod val="50000"/>
                </a:schemeClr>
              </a:fgClr>
              <a:bgClr>
                <a:schemeClr val="bg1"/>
              </a:bgClr>
            </a:pattFill>
          </c:spPr>
          <c:invertIfNegative val="0"/>
          <c:cat>
            <c:strRef>
              <c:f>'Resist EX (2)'!$N$2:$X$2</c:f>
              <c:strCache>
                <c:ptCount val="11"/>
                <c:pt idx="0">
                  <c:v>Baseline</c:v>
                </c:pt>
                <c:pt idx="1">
                  <c:v>Week 1</c:v>
                </c:pt>
                <c:pt idx="2">
                  <c:v>W16</c:v>
                </c:pt>
                <c:pt idx="4">
                  <c:v>Baseline</c:v>
                </c:pt>
                <c:pt idx="5">
                  <c:v>W1</c:v>
                </c:pt>
                <c:pt idx="6">
                  <c:v>W16</c:v>
                </c:pt>
                <c:pt idx="8">
                  <c:v>Baseline</c:v>
                </c:pt>
                <c:pt idx="9">
                  <c:v>W1</c:v>
                </c:pt>
                <c:pt idx="10">
                  <c:v>W16</c:v>
                </c:pt>
              </c:strCache>
            </c:strRef>
          </c:cat>
          <c:val>
            <c:numRef>
              <c:f>'Resist EX (2)'!$N$6:$X$6</c:f>
              <c:numCache>
                <c:formatCode>General</c:formatCode>
                <c:ptCount val="11"/>
                <c:pt idx="1">
                  <c:v>417</c:v>
                </c:pt>
                <c:pt idx="2">
                  <c:v>366</c:v>
                </c:pt>
              </c:numCache>
            </c:numRef>
          </c:val>
          <c:extLst>
            <c:ext xmlns:c16="http://schemas.microsoft.com/office/drawing/2014/chart" uri="{C3380CC4-5D6E-409C-BE32-E72D297353CC}">
              <c16:uniqueId val="{00000003-EC2E-456C-8803-7BB1D064E3E0}"/>
            </c:ext>
          </c:extLst>
        </c:ser>
        <c:dLbls>
          <c:showLegendKey val="0"/>
          <c:showVal val="0"/>
          <c:showCatName val="0"/>
          <c:showSerName val="0"/>
          <c:showPercent val="0"/>
          <c:showBubbleSize val="0"/>
        </c:dLbls>
        <c:gapWidth val="150"/>
        <c:shape val="box"/>
        <c:axId val="251268480"/>
        <c:axId val="251278464"/>
        <c:axId val="0"/>
      </c:bar3DChart>
      <c:catAx>
        <c:axId val="251268480"/>
        <c:scaling>
          <c:orientation val="minMax"/>
        </c:scaling>
        <c:delete val="0"/>
        <c:axPos val="b"/>
        <c:numFmt formatCode="General" sourceLinked="0"/>
        <c:majorTickMark val="out"/>
        <c:minorTickMark val="none"/>
        <c:tickLblPos val="nextTo"/>
        <c:txPr>
          <a:bodyPr/>
          <a:lstStyle/>
          <a:p>
            <a:pPr>
              <a:defRPr sz="1200"/>
            </a:pPr>
            <a:endParaRPr lang="en-US"/>
          </a:p>
        </c:txPr>
        <c:crossAx val="251278464"/>
        <c:crosses val="autoZero"/>
        <c:auto val="1"/>
        <c:lblAlgn val="ctr"/>
        <c:lblOffset val="100"/>
        <c:noMultiLvlLbl val="0"/>
      </c:catAx>
      <c:valAx>
        <c:axId val="251278464"/>
        <c:scaling>
          <c:orientation val="minMax"/>
          <c:max val="3200"/>
          <c:min val="0"/>
        </c:scaling>
        <c:delete val="0"/>
        <c:axPos val="l"/>
        <c:majorGridlines/>
        <c:title>
          <c:tx>
            <c:rich>
              <a:bodyPr rot="0" vert="horz"/>
              <a:lstStyle/>
              <a:p>
                <a:pPr>
                  <a:defRPr/>
                </a:pPr>
                <a:r>
                  <a:rPr lang="en-US"/>
                  <a:t>kcal/Tag</a:t>
                </a:r>
              </a:p>
            </c:rich>
          </c:tx>
          <c:layout>
            <c:manualLayout>
              <c:xMode val="edge"/>
              <c:yMode val="edge"/>
              <c:x val="3.9827713843461842E-4"/>
              <c:y val="1.7004808705481161E-3"/>
            </c:manualLayout>
          </c:layout>
          <c:overlay val="0"/>
        </c:title>
        <c:numFmt formatCode="General" sourceLinked="1"/>
        <c:majorTickMark val="out"/>
        <c:minorTickMark val="none"/>
        <c:tickLblPos val="nextTo"/>
        <c:txPr>
          <a:bodyPr/>
          <a:lstStyle/>
          <a:p>
            <a:pPr>
              <a:defRPr sz="1200"/>
            </a:pPr>
            <a:endParaRPr lang="en-US"/>
          </a:p>
        </c:txPr>
        <c:crossAx val="251268480"/>
        <c:crosses val="autoZero"/>
        <c:crossBetween val="between"/>
        <c:majorUnit val="800"/>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1633891917356486E-2"/>
          <c:y val="3.6017906520808989E-2"/>
          <c:w val="0.77389608991183789"/>
          <c:h val="0.80743158929951275"/>
        </c:manualLayout>
      </c:layout>
      <c:bar3DChart>
        <c:barDir val="col"/>
        <c:grouping val="stacked"/>
        <c:varyColors val="0"/>
        <c:ser>
          <c:idx val="0"/>
          <c:order val="0"/>
          <c:tx>
            <c:strRef>
              <c:f>'Aerobic EX (2)'!$M$3</c:f>
              <c:strCache>
                <c:ptCount val="1"/>
                <c:pt idx="0">
                  <c:v>Sed. Excl. Sleep</c:v>
                </c:pt>
              </c:strCache>
            </c:strRef>
          </c:tx>
          <c:spPr>
            <a:solidFill>
              <a:schemeClr val="accent1">
                <a:lumMod val="75000"/>
              </a:schemeClr>
            </a:solidFill>
          </c:spPr>
          <c:invertIfNegative val="0"/>
          <c:cat>
            <c:strRef>
              <c:f>'Aerobic EX (2)'!$N$2:$X$2</c:f>
              <c:strCache>
                <c:ptCount val="11"/>
                <c:pt idx="0">
                  <c:v>Baseline</c:v>
                </c:pt>
                <c:pt idx="1">
                  <c:v>W1</c:v>
                </c:pt>
                <c:pt idx="2">
                  <c:v>W16</c:v>
                </c:pt>
                <c:pt idx="4">
                  <c:v>Baseline</c:v>
                </c:pt>
                <c:pt idx="5">
                  <c:v>W1</c:v>
                </c:pt>
                <c:pt idx="6">
                  <c:v>W16</c:v>
                </c:pt>
                <c:pt idx="8">
                  <c:v>Baseline</c:v>
                </c:pt>
                <c:pt idx="9">
                  <c:v>W1</c:v>
                </c:pt>
                <c:pt idx="10">
                  <c:v>W16</c:v>
                </c:pt>
              </c:strCache>
            </c:strRef>
          </c:cat>
          <c:val>
            <c:numRef>
              <c:f>'Aerobic EX (2)'!$N$3:$X$3</c:f>
              <c:numCache>
                <c:formatCode>General</c:formatCode>
                <c:ptCount val="11"/>
                <c:pt idx="0">
                  <c:v>1309</c:v>
                </c:pt>
                <c:pt idx="1">
                  <c:v>1186</c:v>
                </c:pt>
                <c:pt idx="2">
                  <c:v>1145</c:v>
                </c:pt>
                <c:pt idx="4">
                  <c:v>1309</c:v>
                </c:pt>
                <c:pt idx="5">
                  <c:v>1222</c:v>
                </c:pt>
                <c:pt idx="6">
                  <c:v>1237</c:v>
                </c:pt>
                <c:pt idx="8">
                  <c:v>1275</c:v>
                </c:pt>
                <c:pt idx="9">
                  <c:v>1191</c:v>
                </c:pt>
                <c:pt idx="10">
                  <c:v>1129</c:v>
                </c:pt>
              </c:numCache>
            </c:numRef>
          </c:val>
          <c:extLst>
            <c:ext xmlns:c16="http://schemas.microsoft.com/office/drawing/2014/chart" uri="{C3380CC4-5D6E-409C-BE32-E72D297353CC}">
              <c16:uniqueId val="{00000000-A8B7-41A4-8091-7AC728D25B3B}"/>
            </c:ext>
          </c:extLst>
        </c:ser>
        <c:ser>
          <c:idx val="1"/>
          <c:order val="1"/>
          <c:tx>
            <c:strRef>
              <c:f>'Aerobic EX (2)'!$M$4</c:f>
              <c:strCache>
                <c:ptCount val="1"/>
                <c:pt idx="0">
                  <c:v>Light PA</c:v>
                </c:pt>
              </c:strCache>
            </c:strRef>
          </c:tx>
          <c:spPr>
            <a:solidFill>
              <a:schemeClr val="accent6">
                <a:lumMod val="75000"/>
              </a:schemeClr>
            </a:solidFill>
          </c:spPr>
          <c:invertIfNegative val="0"/>
          <c:cat>
            <c:strRef>
              <c:f>'Aerobic EX (2)'!$N$2:$X$2</c:f>
              <c:strCache>
                <c:ptCount val="11"/>
                <c:pt idx="0">
                  <c:v>Baseline</c:v>
                </c:pt>
                <c:pt idx="1">
                  <c:v>W1</c:v>
                </c:pt>
                <c:pt idx="2">
                  <c:v>W16</c:v>
                </c:pt>
                <c:pt idx="4">
                  <c:v>Baseline</c:v>
                </c:pt>
                <c:pt idx="5">
                  <c:v>W1</c:v>
                </c:pt>
                <c:pt idx="6">
                  <c:v>W16</c:v>
                </c:pt>
                <c:pt idx="8">
                  <c:v>Baseline</c:v>
                </c:pt>
                <c:pt idx="9">
                  <c:v>W1</c:v>
                </c:pt>
                <c:pt idx="10">
                  <c:v>W16</c:v>
                </c:pt>
              </c:strCache>
            </c:strRef>
          </c:cat>
          <c:val>
            <c:numRef>
              <c:f>'Aerobic EX (2)'!$N$4:$X$4</c:f>
              <c:numCache>
                <c:formatCode>General</c:formatCode>
                <c:ptCount val="11"/>
                <c:pt idx="0">
                  <c:v>658</c:v>
                </c:pt>
                <c:pt idx="1">
                  <c:v>745</c:v>
                </c:pt>
                <c:pt idx="2">
                  <c:v>777</c:v>
                </c:pt>
                <c:pt idx="4">
                  <c:v>658</c:v>
                </c:pt>
                <c:pt idx="5">
                  <c:v>779</c:v>
                </c:pt>
                <c:pt idx="6">
                  <c:v>860</c:v>
                </c:pt>
                <c:pt idx="8">
                  <c:v>604</c:v>
                </c:pt>
                <c:pt idx="9">
                  <c:v>902</c:v>
                </c:pt>
                <c:pt idx="10">
                  <c:v>851</c:v>
                </c:pt>
              </c:numCache>
            </c:numRef>
          </c:val>
          <c:extLst>
            <c:ext xmlns:c16="http://schemas.microsoft.com/office/drawing/2014/chart" uri="{C3380CC4-5D6E-409C-BE32-E72D297353CC}">
              <c16:uniqueId val="{00000001-A8B7-41A4-8091-7AC728D25B3B}"/>
            </c:ext>
          </c:extLst>
        </c:ser>
        <c:ser>
          <c:idx val="2"/>
          <c:order val="2"/>
          <c:tx>
            <c:strRef>
              <c:f>'Aerobic EX (2)'!$M$5</c:f>
              <c:strCache>
                <c:ptCount val="1"/>
                <c:pt idx="0">
                  <c:v>MVPA</c:v>
                </c:pt>
              </c:strCache>
            </c:strRef>
          </c:tx>
          <c:spPr>
            <a:solidFill>
              <a:schemeClr val="accent3">
                <a:lumMod val="75000"/>
              </a:schemeClr>
            </a:solidFill>
          </c:spPr>
          <c:invertIfNegative val="0"/>
          <c:cat>
            <c:strRef>
              <c:f>'Aerobic EX (2)'!$N$2:$X$2</c:f>
              <c:strCache>
                <c:ptCount val="11"/>
                <c:pt idx="0">
                  <c:v>Baseline</c:v>
                </c:pt>
                <c:pt idx="1">
                  <c:v>W1</c:v>
                </c:pt>
                <c:pt idx="2">
                  <c:v>W16</c:v>
                </c:pt>
                <c:pt idx="4">
                  <c:v>Baseline</c:v>
                </c:pt>
                <c:pt idx="5">
                  <c:v>W1</c:v>
                </c:pt>
                <c:pt idx="6">
                  <c:v>W16</c:v>
                </c:pt>
                <c:pt idx="8">
                  <c:v>Baseline</c:v>
                </c:pt>
                <c:pt idx="9">
                  <c:v>W1</c:v>
                </c:pt>
                <c:pt idx="10">
                  <c:v>W16</c:v>
                </c:pt>
              </c:strCache>
            </c:strRef>
          </c:cat>
          <c:val>
            <c:numRef>
              <c:f>'Aerobic EX (2)'!$N$5:$X$5</c:f>
              <c:numCache>
                <c:formatCode>General</c:formatCode>
                <c:ptCount val="11"/>
                <c:pt idx="0">
                  <c:v>566</c:v>
                </c:pt>
                <c:pt idx="1">
                  <c:v>671</c:v>
                </c:pt>
                <c:pt idx="2">
                  <c:v>503</c:v>
                </c:pt>
                <c:pt idx="4">
                  <c:v>566</c:v>
                </c:pt>
                <c:pt idx="5">
                  <c:v>721</c:v>
                </c:pt>
                <c:pt idx="6">
                  <c:v>544</c:v>
                </c:pt>
                <c:pt idx="8">
                  <c:v>522</c:v>
                </c:pt>
                <c:pt idx="9">
                  <c:v>575</c:v>
                </c:pt>
                <c:pt idx="10">
                  <c:v>571</c:v>
                </c:pt>
              </c:numCache>
            </c:numRef>
          </c:val>
          <c:extLst>
            <c:ext xmlns:c16="http://schemas.microsoft.com/office/drawing/2014/chart" uri="{C3380CC4-5D6E-409C-BE32-E72D297353CC}">
              <c16:uniqueId val="{00000002-A8B7-41A4-8091-7AC728D25B3B}"/>
            </c:ext>
          </c:extLst>
        </c:ser>
        <c:ser>
          <c:idx val="3"/>
          <c:order val="3"/>
          <c:tx>
            <c:strRef>
              <c:f>'Aerobic EX (2)'!$M$6</c:f>
              <c:strCache>
                <c:ptCount val="1"/>
                <c:pt idx="0">
                  <c:v>Exercise</c:v>
                </c:pt>
              </c:strCache>
            </c:strRef>
          </c:tx>
          <c:spPr>
            <a:pattFill prst="narVert">
              <a:fgClr>
                <a:schemeClr val="accent3">
                  <a:lumMod val="50000"/>
                </a:schemeClr>
              </a:fgClr>
              <a:bgClr>
                <a:schemeClr val="bg1"/>
              </a:bgClr>
            </a:pattFill>
          </c:spPr>
          <c:invertIfNegative val="0"/>
          <c:cat>
            <c:strRef>
              <c:f>'Aerobic EX (2)'!$N$2:$X$2</c:f>
              <c:strCache>
                <c:ptCount val="11"/>
                <c:pt idx="0">
                  <c:v>Baseline</c:v>
                </c:pt>
                <c:pt idx="1">
                  <c:v>W1</c:v>
                </c:pt>
                <c:pt idx="2">
                  <c:v>W16</c:v>
                </c:pt>
                <c:pt idx="4">
                  <c:v>Baseline</c:v>
                </c:pt>
                <c:pt idx="5">
                  <c:v>W1</c:v>
                </c:pt>
                <c:pt idx="6">
                  <c:v>W16</c:v>
                </c:pt>
                <c:pt idx="8">
                  <c:v>Baseline</c:v>
                </c:pt>
                <c:pt idx="9">
                  <c:v>W1</c:v>
                </c:pt>
                <c:pt idx="10">
                  <c:v>W16</c:v>
                </c:pt>
              </c:strCache>
            </c:strRef>
          </c:cat>
          <c:val>
            <c:numRef>
              <c:f>'Aerobic EX (2)'!$N$6:$X$6</c:f>
              <c:numCache>
                <c:formatCode>General</c:formatCode>
                <c:ptCount val="11"/>
                <c:pt idx="1">
                  <c:v>559</c:v>
                </c:pt>
                <c:pt idx="2">
                  <c:v>566</c:v>
                </c:pt>
              </c:numCache>
            </c:numRef>
          </c:val>
          <c:extLst>
            <c:ext xmlns:c16="http://schemas.microsoft.com/office/drawing/2014/chart" uri="{C3380CC4-5D6E-409C-BE32-E72D297353CC}">
              <c16:uniqueId val="{00000003-A8B7-41A4-8091-7AC728D25B3B}"/>
            </c:ext>
          </c:extLst>
        </c:ser>
        <c:dLbls>
          <c:showLegendKey val="0"/>
          <c:showVal val="0"/>
          <c:showCatName val="0"/>
          <c:showSerName val="0"/>
          <c:showPercent val="0"/>
          <c:showBubbleSize val="0"/>
        </c:dLbls>
        <c:gapWidth val="150"/>
        <c:shape val="box"/>
        <c:axId val="251311616"/>
        <c:axId val="251313152"/>
        <c:axId val="0"/>
      </c:bar3DChart>
      <c:catAx>
        <c:axId val="251311616"/>
        <c:scaling>
          <c:orientation val="minMax"/>
        </c:scaling>
        <c:delete val="0"/>
        <c:axPos val="b"/>
        <c:numFmt formatCode="General" sourceLinked="0"/>
        <c:majorTickMark val="out"/>
        <c:minorTickMark val="none"/>
        <c:tickLblPos val="nextTo"/>
        <c:txPr>
          <a:bodyPr/>
          <a:lstStyle/>
          <a:p>
            <a:pPr>
              <a:defRPr sz="1200"/>
            </a:pPr>
            <a:endParaRPr lang="en-US"/>
          </a:p>
        </c:txPr>
        <c:crossAx val="251313152"/>
        <c:crosses val="autoZero"/>
        <c:auto val="1"/>
        <c:lblAlgn val="ctr"/>
        <c:lblOffset val="100"/>
        <c:noMultiLvlLbl val="0"/>
      </c:catAx>
      <c:valAx>
        <c:axId val="251313152"/>
        <c:scaling>
          <c:orientation val="minMax"/>
          <c:max val="3200"/>
          <c:min val="0"/>
        </c:scaling>
        <c:delete val="0"/>
        <c:axPos val="l"/>
        <c:majorGridlines/>
        <c:title>
          <c:tx>
            <c:rich>
              <a:bodyPr rot="0" vert="horz"/>
              <a:lstStyle/>
              <a:p>
                <a:pPr>
                  <a:defRPr/>
                </a:pPr>
                <a:r>
                  <a:rPr lang="en-US"/>
                  <a:t>kcal/day</a:t>
                </a:r>
              </a:p>
            </c:rich>
          </c:tx>
          <c:layout>
            <c:manualLayout>
              <c:xMode val="edge"/>
              <c:yMode val="edge"/>
              <c:x val="3.9827713843461842E-4"/>
              <c:y val="1.7004808705481161E-3"/>
            </c:manualLayout>
          </c:layout>
          <c:overlay val="0"/>
        </c:title>
        <c:numFmt formatCode="General" sourceLinked="1"/>
        <c:majorTickMark val="out"/>
        <c:minorTickMark val="none"/>
        <c:tickLblPos val="nextTo"/>
        <c:txPr>
          <a:bodyPr/>
          <a:lstStyle/>
          <a:p>
            <a:pPr>
              <a:defRPr sz="1200"/>
            </a:pPr>
            <a:endParaRPr lang="en-US"/>
          </a:p>
        </c:txPr>
        <c:crossAx val="251311616"/>
        <c:crosses val="autoZero"/>
        <c:crossBetween val="between"/>
        <c:majorUnit val="800"/>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0.69027</cdr:x>
      <cdr:y>0.38655</cdr:y>
    </cdr:from>
    <cdr:to>
      <cdr:x>0.97794</cdr:x>
      <cdr:y>0.80669</cdr:y>
    </cdr:to>
    <cdr:sp macro="" textlink="">
      <cdr:nvSpPr>
        <cdr:cNvPr id="2" name="TextBox 1"/>
        <cdr:cNvSpPr txBox="1"/>
      </cdr:nvSpPr>
      <cdr:spPr>
        <a:xfrm xmlns:a="http://schemas.openxmlformats.org/drawingml/2006/main">
          <a:off x="5575473" y="1590583"/>
          <a:ext cx="2323568" cy="1728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6">
                  <a:lumMod val="50000"/>
                </a:schemeClr>
              </a:solidFill>
            </a:rPr>
            <a:t>           </a:t>
          </a:r>
          <a:r>
            <a:rPr lang="en-US" sz="1100" b="1" dirty="0" err="1" smtClean="0">
              <a:solidFill>
                <a:schemeClr val="accent6">
                  <a:lumMod val="50000"/>
                </a:schemeClr>
              </a:solidFill>
            </a:rPr>
            <a:t>Gewichtsverlust</a:t>
          </a:r>
          <a:r>
            <a:rPr lang="en-US" sz="1100" b="1" dirty="0" smtClean="0">
              <a:solidFill>
                <a:schemeClr val="accent6">
                  <a:lumMod val="50000"/>
                </a:schemeClr>
              </a:solidFill>
            </a:rPr>
            <a:t> (&gt; 5</a:t>
          </a:r>
          <a:r>
            <a:rPr lang="en-US" sz="1100" b="1" dirty="0">
              <a:solidFill>
                <a:schemeClr val="accent6">
                  <a:lumMod val="50000"/>
                </a:schemeClr>
              </a:solidFill>
            </a:rPr>
            <a:t>%)</a:t>
          </a:r>
        </a:p>
        <a:p xmlns:a="http://schemas.openxmlformats.org/drawingml/2006/main">
          <a:endParaRPr lang="en-US" sz="1400" b="1" dirty="0"/>
        </a:p>
        <a:p xmlns:a="http://schemas.openxmlformats.org/drawingml/2006/main">
          <a:r>
            <a:rPr lang="en-US" sz="1100" b="1" dirty="0" smtClean="0"/>
            <a:t>          </a:t>
          </a:r>
          <a:r>
            <a:rPr lang="en-US" sz="1100" b="1" dirty="0" err="1" smtClean="0">
              <a:solidFill>
                <a:schemeClr val="accent3">
                  <a:lumMod val="75000"/>
                </a:schemeClr>
              </a:solidFill>
            </a:rPr>
            <a:t>konstantes</a:t>
          </a:r>
          <a:r>
            <a:rPr lang="en-US" sz="1100" b="1" dirty="0" smtClean="0">
              <a:solidFill>
                <a:schemeClr val="accent3">
                  <a:lumMod val="75000"/>
                </a:schemeClr>
              </a:solidFill>
            </a:rPr>
            <a:t> </a:t>
          </a:r>
          <a:r>
            <a:rPr lang="en-US" sz="1100" b="1" dirty="0" err="1" smtClean="0">
              <a:solidFill>
                <a:schemeClr val="accent3">
                  <a:lumMod val="75000"/>
                </a:schemeClr>
              </a:solidFill>
            </a:rPr>
            <a:t>Körpergewicht</a:t>
          </a:r>
          <a:endParaRPr lang="en-US" sz="1100" b="1" dirty="0">
            <a:solidFill>
              <a:schemeClr val="accent3">
                <a:lumMod val="75000"/>
              </a:schemeClr>
            </a:solidFill>
          </a:endParaRPr>
        </a:p>
        <a:p xmlns:a="http://schemas.openxmlformats.org/drawingml/2006/main">
          <a:endParaRPr lang="en-US" sz="1400" b="1" dirty="0"/>
        </a:p>
        <a:p xmlns:a="http://schemas.openxmlformats.org/drawingml/2006/main">
          <a:r>
            <a:rPr lang="en-US" sz="1100" b="1" dirty="0"/>
            <a:t>          </a:t>
          </a:r>
          <a:r>
            <a:rPr lang="en-US" b="1" dirty="0" err="1" smtClean="0">
              <a:solidFill>
                <a:schemeClr val="tx2"/>
              </a:solidFill>
            </a:rPr>
            <a:t>Gewichtszunahme</a:t>
          </a:r>
          <a:r>
            <a:rPr lang="en-US" sz="1100" b="1" baseline="0" dirty="0" smtClean="0">
              <a:solidFill>
                <a:schemeClr val="tx2"/>
              </a:solidFill>
            </a:rPr>
            <a:t> (&gt; 5</a:t>
          </a:r>
          <a:r>
            <a:rPr lang="en-US" sz="1100" b="1" baseline="0" dirty="0">
              <a:solidFill>
                <a:schemeClr val="tx2"/>
              </a:solidFill>
            </a:rPr>
            <a:t>%)</a:t>
          </a:r>
          <a:endParaRPr lang="en-US" sz="11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3339E-EF07-4427-8A44-4C510D1CB1F9}" type="datetimeFigureOut">
              <a:rPr lang="en-US" smtClean="0"/>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45D61-0587-4736-ACBF-9D2D08ECB2B4}" type="slidenum">
              <a:rPr lang="en-US" smtClean="0"/>
              <a:t>‹Nr.›</a:t>
            </a:fld>
            <a:endParaRPr lang="en-US"/>
          </a:p>
        </p:txBody>
      </p:sp>
    </p:spTree>
    <p:extLst>
      <p:ext uri="{BB962C8B-B14F-4D97-AF65-F5344CB8AC3E}">
        <p14:creationId xmlns:p14="http://schemas.microsoft.com/office/powerpoint/2010/main" val="404129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3E45D61-0587-4736-ACBF-9D2D08ECB2B4}" type="slidenum">
              <a:rPr lang="en-US" smtClean="0"/>
              <a:t>1</a:t>
            </a:fld>
            <a:endParaRPr lang="en-US"/>
          </a:p>
        </p:txBody>
      </p:sp>
    </p:spTree>
    <p:extLst>
      <p:ext uri="{BB962C8B-B14F-4D97-AF65-F5344CB8AC3E}">
        <p14:creationId xmlns:p14="http://schemas.microsoft.com/office/powerpoint/2010/main" val="81602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Glas</a:t>
            </a:r>
            <a:r>
              <a:rPr lang="en-US" sz="1200" b="0" i="0" u="none" strike="noStrike" kern="1200" baseline="0" dirty="0" smtClean="0">
                <a:solidFill>
                  <a:schemeClr val="tx1"/>
                </a:solidFill>
                <a:latin typeface="+mn-lt"/>
                <a:ea typeface="+mn-ea"/>
                <a:cs typeface="+mn-cs"/>
              </a:rPr>
              <a:t> (250 ml) </a:t>
            </a:r>
            <a:r>
              <a:rPr lang="en-US" sz="1200" b="0" i="0" u="none" strike="noStrike" kern="1200" baseline="0" dirty="0" err="1" smtClean="0">
                <a:solidFill>
                  <a:schemeClr val="tx1"/>
                </a:solidFill>
                <a:latin typeface="+mn-lt"/>
                <a:ea typeface="+mn-ea"/>
                <a:cs typeface="+mn-cs"/>
              </a:rPr>
              <a:t>Milch</a:t>
            </a:r>
            <a:r>
              <a:rPr lang="en-US" sz="1200" b="0" i="0" u="none" strike="noStrike" kern="1200" baseline="0" dirty="0" smtClean="0">
                <a:solidFill>
                  <a:schemeClr val="tx1"/>
                </a:solidFill>
                <a:latin typeface="+mn-lt"/>
                <a:ea typeface="+mn-ea"/>
                <a:cs typeface="+mn-cs"/>
              </a:rPr>
              <a:t> (3,5% Fett) – ca. 160 kcal</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16</a:t>
            </a:fld>
            <a:endParaRPr lang="en-US"/>
          </a:p>
        </p:txBody>
      </p:sp>
    </p:spTree>
    <p:extLst>
      <p:ext uri="{BB962C8B-B14F-4D97-AF65-F5344CB8AC3E}">
        <p14:creationId xmlns:p14="http://schemas.microsoft.com/office/powerpoint/2010/main" val="212332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15 kcal/Tag</a:t>
            </a:r>
            <a:r>
              <a:rPr lang="de-AT" baseline="0" dirty="0" smtClean="0"/>
              <a:t> entspricht 0,6% des täglichen Kalorienkonsums (bei 2500 kcal/Tag); 0,75% bei 2000 kcal/Tag</a:t>
            </a:r>
            <a:endParaRPr lang="de-AT" dirty="0"/>
          </a:p>
        </p:txBody>
      </p:sp>
      <p:sp>
        <p:nvSpPr>
          <p:cNvPr id="4" name="Foliennummernplatzhalter 3"/>
          <p:cNvSpPr>
            <a:spLocks noGrp="1"/>
          </p:cNvSpPr>
          <p:nvPr>
            <p:ph type="sldNum" sz="quarter" idx="10"/>
          </p:nvPr>
        </p:nvSpPr>
        <p:spPr/>
        <p:txBody>
          <a:bodyPr/>
          <a:lstStyle/>
          <a:p>
            <a:fld id="{13E45D61-0587-4736-ACBF-9D2D08ECB2B4}" type="slidenum">
              <a:rPr lang="en-US" smtClean="0"/>
              <a:t>17</a:t>
            </a:fld>
            <a:endParaRPr lang="en-US"/>
          </a:p>
        </p:txBody>
      </p:sp>
    </p:spTree>
    <p:extLst>
      <p:ext uri="{BB962C8B-B14F-4D97-AF65-F5344CB8AC3E}">
        <p14:creationId xmlns:p14="http://schemas.microsoft.com/office/powerpoint/2010/main" val="18059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Energy flux can be defined as the rate of caloric conversion from initial absorption into the body tissues to utilization in metabolism or its transformation into energy stores (Hand et al. 2015)</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18</a:t>
            </a:fld>
            <a:endParaRPr lang="en-US"/>
          </a:p>
        </p:txBody>
      </p:sp>
    </p:spTree>
    <p:extLst>
      <p:ext uri="{BB962C8B-B14F-4D97-AF65-F5344CB8AC3E}">
        <p14:creationId xmlns:p14="http://schemas.microsoft.com/office/powerpoint/2010/main" val="399254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energy balance is the relationship between energy intake and expenditure, it is important to note that energy flux is determined by the rate of energy intake, expenditure, and storage. (Hand &amp; Blair 2014)</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19</a:t>
            </a:fld>
            <a:endParaRPr lang="en-US"/>
          </a:p>
        </p:txBody>
      </p:sp>
    </p:spTree>
    <p:extLst>
      <p:ext uri="{BB962C8B-B14F-4D97-AF65-F5344CB8AC3E}">
        <p14:creationId xmlns:p14="http://schemas.microsoft.com/office/powerpoint/2010/main" val="255346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Human physiology developed under conditions of high PA/EE</a:t>
            </a:r>
          </a:p>
          <a:p>
            <a:pPr marL="800100" lvl="1" indent="-342900"/>
            <a:r>
              <a:rPr lang="en-US" dirty="0"/>
              <a:t>Better regulation of energy intake and energy expenditure at high levels of energy flux (Blundell </a:t>
            </a:r>
            <a:r>
              <a:rPr lang="en-US" dirty="0" err="1"/>
              <a:t>Nutr</a:t>
            </a:r>
            <a:r>
              <a:rPr lang="en-US" dirty="0"/>
              <a:t> Bull 2011)</a:t>
            </a:r>
          </a:p>
          <a:p>
            <a:pPr marL="800100" lvl="1" indent="-342900"/>
            <a:r>
              <a:rPr lang="en-US" dirty="0"/>
              <a:t>Limited adjustment of energy intake with increased sedentary behavior (</a:t>
            </a:r>
            <a:r>
              <a:rPr lang="en-US" dirty="0" err="1"/>
              <a:t>Drenowatz</a:t>
            </a:r>
            <a:r>
              <a:rPr lang="en-US" dirty="0"/>
              <a:t> ASN 2015) </a:t>
            </a:r>
          </a:p>
          <a:p>
            <a:r>
              <a:rPr lang="en-US" sz="1200" b="0" i="0" u="none" strike="noStrike" kern="1200" baseline="0" dirty="0">
                <a:solidFill>
                  <a:schemeClr val="tx1"/>
                </a:solidFill>
                <a:latin typeface="+mn-lt"/>
                <a:ea typeface="+mn-ea"/>
                <a:cs typeface="+mn-cs"/>
              </a:rPr>
              <a:t>sensitivity of energy balance is optimal in only a limited range of energy flux and that the matching of intake and expenditure is disrupted at a very low or high level of energy flux.</a:t>
            </a:r>
          </a:p>
          <a:p>
            <a:endParaRPr lang="en-US" dirty="0"/>
          </a:p>
          <a:p>
            <a:pPr marL="342900" indent="-342900">
              <a:buFont typeface="Arial" panose="020B0604020202020204" pitchFamily="34" charset="0"/>
              <a:buChar char="•"/>
            </a:pPr>
            <a:r>
              <a:rPr lang="en-US" dirty="0"/>
              <a:t>Limited relationship between EI and EE on single day but good correlation over 1 week (Blundell </a:t>
            </a:r>
            <a:r>
              <a:rPr lang="en-US" dirty="0" err="1"/>
              <a:t>Nutr</a:t>
            </a:r>
            <a:r>
              <a:rPr lang="en-US" dirty="0"/>
              <a:t> Bull 2011)</a:t>
            </a:r>
          </a:p>
          <a:p>
            <a:endParaRPr lang="en-US" dirty="0"/>
          </a:p>
          <a:p>
            <a:r>
              <a:rPr lang="en-US" sz="1200" b="0" i="0" u="none" strike="noStrike" kern="1200" baseline="0" dirty="0">
                <a:solidFill>
                  <a:schemeClr val="tx1"/>
                </a:solidFill>
                <a:latin typeface="+mn-lt"/>
                <a:ea typeface="+mn-ea"/>
                <a:cs typeface="+mn-cs"/>
              </a:rPr>
              <a:t>a prospective cohort study of 120,877 US men and women found that the average person gains 3.35 </a:t>
            </a:r>
            <a:r>
              <a:rPr lang="en-US" sz="1200" b="0" i="0" u="none" strike="noStrike" kern="1200" baseline="0" dirty="0" err="1">
                <a:solidFill>
                  <a:schemeClr val="tx1"/>
                </a:solidFill>
                <a:latin typeface="+mn-lt"/>
                <a:ea typeface="+mn-ea"/>
                <a:cs typeface="+mn-cs"/>
              </a:rPr>
              <a:t>lb</a:t>
            </a:r>
            <a:r>
              <a:rPr lang="en-US" sz="1200" b="0" i="0" u="none" strike="noStrike" kern="1200" baseline="0" dirty="0">
                <a:solidFill>
                  <a:schemeClr val="tx1"/>
                </a:solidFill>
                <a:latin typeface="+mn-lt"/>
                <a:ea typeface="+mn-ea"/>
                <a:cs typeface="+mn-cs"/>
              </a:rPr>
              <a:t> every 4 years, and that the greatest weight gain was seen in individuals in the lowest quintile of physical activity.(19 in Hand and Blair 2014) </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20</a:t>
            </a:fld>
            <a:endParaRPr lang="en-US"/>
          </a:p>
        </p:txBody>
      </p:sp>
    </p:spTree>
    <p:extLst>
      <p:ext uri="{BB962C8B-B14F-4D97-AF65-F5344CB8AC3E}">
        <p14:creationId xmlns:p14="http://schemas.microsoft.com/office/powerpoint/2010/main" val="68547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Figure</a:t>
            </a:r>
            <a:r>
              <a:rPr lang="de-DE" dirty="0"/>
              <a:t> 2: Total</a:t>
            </a:r>
            <a:r>
              <a:rPr lang="de-DE" baseline="0" dirty="0"/>
              <a:t> </a:t>
            </a:r>
            <a:r>
              <a:rPr lang="de-DE" baseline="0" dirty="0" err="1"/>
              <a:t>daily</a:t>
            </a:r>
            <a:r>
              <a:rPr lang="de-DE" baseline="0" dirty="0"/>
              <a:t> </a:t>
            </a:r>
            <a:r>
              <a:rPr lang="de-DE" baseline="0" dirty="0" err="1"/>
              <a:t>energy</a:t>
            </a:r>
            <a:r>
              <a:rPr lang="de-DE" baseline="0" dirty="0"/>
              <a:t> </a:t>
            </a:r>
            <a:r>
              <a:rPr lang="de-DE" baseline="0" dirty="0" err="1"/>
              <a:t>expenditure</a:t>
            </a:r>
            <a:r>
              <a:rPr lang="de-DE" baseline="0" dirty="0"/>
              <a:t> (TDEE) </a:t>
            </a:r>
            <a:r>
              <a:rPr lang="de-DE" baseline="0" dirty="0" err="1"/>
              <a:t>measured</a:t>
            </a:r>
            <a:r>
              <a:rPr lang="de-DE" baseline="0" dirty="0"/>
              <a:t> </a:t>
            </a:r>
            <a:r>
              <a:rPr lang="de-DE" baseline="0" dirty="0" err="1"/>
              <a:t>by</a:t>
            </a:r>
            <a:r>
              <a:rPr lang="de-DE" baseline="0" dirty="0"/>
              <a:t> DLW in different </a:t>
            </a:r>
            <a:r>
              <a:rPr lang="de-DE" baseline="0" dirty="0" err="1"/>
              <a:t>populations</a:t>
            </a:r>
            <a:r>
              <a:rPr lang="de-DE" baseline="0" dirty="0"/>
              <a:t> (</a:t>
            </a:r>
            <a:r>
              <a:rPr lang="de-DE" baseline="0" dirty="0" err="1"/>
              <a:t>based</a:t>
            </a:r>
            <a:r>
              <a:rPr lang="de-DE" baseline="0" dirty="0"/>
              <a:t> on </a:t>
            </a:r>
            <a:r>
              <a:rPr lang="de-DE" baseline="0" dirty="0" err="1"/>
              <a:t>Pontzer</a:t>
            </a:r>
            <a:r>
              <a:rPr lang="de-DE" baseline="0" dirty="0"/>
              <a:t> et al. 2012 </a:t>
            </a:r>
            <a:r>
              <a:rPr lang="de-DE" baseline="0" dirty="0" err="1"/>
              <a:t>PLoSOne</a:t>
            </a:r>
            <a:r>
              <a:rPr lang="de-DE" baseline="0" dirty="0"/>
              <a:t> </a:t>
            </a:r>
            <a:r>
              <a:rPr lang="de-DE" baseline="0" dirty="0" err="1"/>
              <a:t>and</a:t>
            </a:r>
            <a:r>
              <a:rPr lang="de-DE" baseline="0" dirty="0"/>
              <a:t> </a:t>
            </a:r>
            <a:r>
              <a:rPr lang="de-DE" baseline="0" dirty="0" err="1"/>
              <a:t>Esparza</a:t>
            </a:r>
            <a:r>
              <a:rPr lang="de-DE" baseline="0" dirty="0"/>
              <a:t> et al. 2000). Values </a:t>
            </a:r>
            <a:r>
              <a:rPr lang="de-DE" baseline="0" dirty="0" err="1"/>
              <a:t>are</a:t>
            </a:r>
            <a:r>
              <a:rPr lang="de-DE" baseline="0" dirty="0"/>
              <a:t> </a:t>
            </a:r>
            <a:r>
              <a:rPr lang="de-DE" baseline="0" dirty="0" err="1"/>
              <a:t>Means</a:t>
            </a:r>
            <a:r>
              <a:rPr lang="de-DE" baseline="0" dirty="0"/>
              <a:t> </a:t>
            </a:r>
            <a:r>
              <a:rPr lang="de-DE" baseline="0" dirty="0" err="1"/>
              <a:t>with</a:t>
            </a:r>
            <a:r>
              <a:rPr lang="de-DE" baseline="0" dirty="0"/>
              <a:t> SD </a:t>
            </a:r>
            <a:r>
              <a:rPr lang="de-DE" baseline="0" dirty="0" err="1"/>
              <a:t>and</a:t>
            </a:r>
            <a:r>
              <a:rPr lang="de-DE" baseline="0" dirty="0"/>
              <a:t> </a:t>
            </a:r>
            <a:r>
              <a:rPr lang="de-DE" baseline="0" dirty="0" err="1"/>
              <a:t>average</a:t>
            </a:r>
            <a:r>
              <a:rPr lang="de-DE" baseline="0" dirty="0"/>
              <a:t> BMI.</a:t>
            </a:r>
          </a:p>
          <a:p>
            <a:r>
              <a:rPr lang="de-DE" baseline="0" dirty="0"/>
              <a:t>* Mixed sample </a:t>
            </a:r>
            <a:r>
              <a:rPr lang="de-DE" baseline="0" dirty="0" err="1"/>
              <a:t>of</a:t>
            </a:r>
            <a:r>
              <a:rPr lang="de-DE" baseline="0" dirty="0"/>
              <a:t> </a:t>
            </a:r>
            <a:r>
              <a:rPr lang="de-DE" baseline="0" dirty="0" err="1"/>
              <a:t>similar</a:t>
            </a:r>
            <a:r>
              <a:rPr lang="de-DE" baseline="0" dirty="0"/>
              <a:t> </a:t>
            </a:r>
            <a:r>
              <a:rPr lang="de-DE" baseline="0" dirty="0" err="1"/>
              <a:t>heritage</a:t>
            </a:r>
            <a:endParaRPr lang="en-US" dirty="0"/>
          </a:p>
        </p:txBody>
      </p:sp>
      <p:sp>
        <p:nvSpPr>
          <p:cNvPr id="4" name="Foliennummernplatzhalter 3"/>
          <p:cNvSpPr>
            <a:spLocks noGrp="1"/>
          </p:cNvSpPr>
          <p:nvPr>
            <p:ph type="sldNum" sz="quarter" idx="10"/>
          </p:nvPr>
        </p:nvSpPr>
        <p:spPr/>
        <p:txBody>
          <a:bodyPr/>
          <a:lstStyle/>
          <a:p>
            <a:fld id="{F55B48C0-F896-4C41-B251-4E13E0499414}" type="slidenum">
              <a:rPr lang="en-US" smtClean="0"/>
              <a:t>21</a:t>
            </a:fld>
            <a:endParaRPr lang="en-US"/>
          </a:p>
        </p:txBody>
      </p:sp>
    </p:spTree>
    <p:extLst>
      <p:ext uri="{BB962C8B-B14F-4D97-AF65-F5344CB8AC3E}">
        <p14:creationId xmlns:p14="http://schemas.microsoft.com/office/powerpoint/2010/main" val="246326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has been suggested that by reducing positive energy balance by 45–100 kcal/day, weight gain in 90 % of the adult population could be prevented. (37–39 in Hand and Blair 2014)</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22</a:t>
            </a:fld>
            <a:endParaRPr lang="en-US"/>
          </a:p>
        </p:txBody>
      </p:sp>
    </p:spTree>
    <p:extLst>
      <p:ext uri="{BB962C8B-B14F-4D97-AF65-F5344CB8AC3E}">
        <p14:creationId xmlns:p14="http://schemas.microsoft.com/office/powerpoint/2010/main" val="149865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Kruk2007… Review</a:t>
            </a:r>
          </a:p>
        </p:txBody>
      </p:sp>
      <p:sp>
        <p:nvSpPr>
          <p:cNvPr id="4" name="Slide Number Placeholder 3"/>
          <p:cNvSpPr>
            <a:spLocks noGrp="1"/>
          </p:cNvSpPr>
          <p:nvPr>
            <p:ph type="sldNum" sz="quarter" idx="10"/>
          </p:nvPr>
        </p:nvSpPr>
        <p:spPr/>
        <p:txBody>
          <a:bodyPr/>
          <a:lstStyle/>
          <a:p>
            <a:fld id="{D9E0222E-E82C-42ED-A35A-1D147E9ABB03}" type="slidenum">
              <a:rPr lang="en-US" smtClean="0"/>
              <a:t>24</a:t>
            </a:fld>
            <a:endParaRPr lang="en-US"/>
          </a:p>
        </p:txBody>
      </p:sp>
    </p:spTree>
    <p:extLst>
      <p:ext uri="{BB962C8B-B14F-4D97-AF65-F5344CB8AC3E}">
        <p14:creationId xmlns:p14="http://schemas.microsoft.com/office/powerpoint/2010/main" val="260775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high energy flux can be achieved by matching a high energy intake with equivalent high energy expenditure, or by increasing energy stores (gaining weight) - biological system was designed to maintain a high energy flux, and increasing energy stores is a quite viable mechanism to achieve this level of energetics (Hand and Blair 2014)</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25</a:t>
            </a:fld>
            <a:endParaRPr lang="en-US"/>
          </a:p>
        </p:txBody>
      </p:sp>
    </p:spTree>
    <p:extLst>
      <p:ext uri="{BB962C8B-B14F-4D97-AF65-F5344CB8AC3E}">
        <p14:creationId xmlns:p14="http://schemas.microsoft.com/office/powerpoint/2010/main" val="11480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Human Beings do not seem to have a biological drive to increase voluntary physical activity in response to excess energy intake, and the physiological systems for increasing resting metabolic rate</a:t>
            </a:r>
          </a:p>
          <a:p>
            <a:r>
              <a:rPr lang="en-US" sz="1200" b="0" i="0" u="none" strike="noStrike" kern="1200" baseline="0" dirty="0">
                <a:solidFill>
                  <a:schemeClr val="tx1"/>
                </a:solidFill>
                <a:latin typeface="+mn-lt"/>
                <a:ea typeface="+mn-ea"/>
                <a:cs typeface="+mn-cs"/>
              </a:rPr>
              <a:t>in response to a positive energy balance are much weaker than systems for decreasing metabolic rate in response to a negative energy balance (11,12 in Peters2002).</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26</a:t>
            </a:fld>
            <a:endParaRPr lang="en-US"/>
          </a:p>
        </p:txBody>
      </p:sp>
    </p:spTree>
    <p:extLst>
      <p:ext uri="{BB962C8B-B14F-4D97-AF65-F5344CB8AC3E}">
        <p14:creationId xmlns:p14="http://schemas.microsoft.com/office/powerpoint/2010/main" val="272557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 deaths</a:t>
            </a:r>
            <a:r>
              <a:rPr lang="en-US" baseline="0" dirty="0"/>
              <a:t> account for 59% of all deaths in the world (88% in </a:t>
            </a:r>
            <a:r>
              <a:rPr lang="en-US" baseline="0" dirty="0" err="1"/>
              <a:t>N.America</a:t>
            </a:r>
            <a:r>
              <a:rPr lang="en-US" baseline="0" dirty="0"/>
              <a:t> and Europe) – Global Disease Burden Study 2001</a:t>
            </a:r>
          </a:p>
          <a:p>
            <a:r>
              <a:rPr lang="en-US" baseline="0" dirty="0"/>
              <a:t>Physical inactivity behind smoking, high blood fat, and high blood pressure </a:t>
            </a:r>
          </a:p>
          <a:p>
            <a:endParaRPr lang="en-US" baseline="0" dirty="0"/>
          </a:p>
          <a:p>
            <a:pPr marL="0" lvl="1" defTabSz="990752">
              <a:defRPr/>
            </a:pPr>
            <a:r>
              <a:rPr lang="en-US" altLang="en-US" sz="2400" dirty="0">
                <a:latin typeface="Trebuchet MS" pitchFamily="34" charset="0"/>
                <a:cs typeface="Trebuchet MS" pitchFamily="34" charset="0"/>
              </a:rPr>
              <a:t>WHO 2008 - “…by 2020, chronic diseases will account for almost three-quarters of all deaths worldwide, and that 71% of deaths due to </a:t>
            </a:r>
            <a:r>
              <a:rPr lang="en-US" altLang="en-US" sz="2400" dirty="0" err="1">
                <a:latin typeface="Trebuchet MS" pitchFamily="34" charset="0"/>
                <a:cs typeface="Trebuchet MS" pitchFamily="34" charset="0"/>
              </a:rPr>
              <a:t>ischaemic</a:t>
            </a:r>
            <a:r>
              <a:rPr lang="en-US" altLang="en-US" sz="2400" dirty="0">
                <a:latin typeface="Trebuchet MS" pitchFamily="34" charset="0"/>
                <a:cs typeface="Trebuchet MS" pitchFamily="34" charset="0"/>
              </a:rPr>
              <a:t> heart disease (IHD), 75% of deaths due to stroke, and 70% of deaths due to diabetes will occur in developing countries. The number of people in the developing world with diabetes will increase by more than 2.5-fold, from 84 million in 1995 to 228 million in 2025. On a global basis, 60% of the burden of chronic diseases will occur in developing countries.”</a:t>
            </a:r>
          </a:p>
          <a:p>
            <a:pPr marL="0" lvl="2" defTabSz="990752">
              <a:defRPr/>
            </a:pPr>
            <a:r>
              <a:rPr lang="en-US" sz="1300" dirty="0"/>
              <a:t>Strong evidence for beneficial effects of PA on CVD morbidity and mortality (Sofi et al. EJCPR 2008; Thompson et al. Circ. 2003)</a:t>
            </a:r>
          </a:p>
          <a:p>
            <a:endParaRPr lang="en-US" dirty="0"/>
          </a:p>
        </p:txBody>
      </p:sp>
      <p:sp>
        <p:nvSpPr>
          <p:cNvPr id="4" name="Slide Number Placeholder 3"/>
          <p:cNvSpPr>
            <a:spLocks noGrp="1"/>
          </p:cNvSpPr>
          <p:nvPr>
            <p:ph type="sldNum" sz="quarter" idx="10"/>
          </p:nvPr>
        </p:nvSpPr>
        <p:spPr/>
        <p:txBody>
          <a:bodyPr/>
          <a:lstStyle/>
          <a:p>
            <a:fld id="{13E45D61-0587-4736-ACBF-9D2D08ECB2B4}" type="slidenum">
              <a:rPr lang="en-US" smtClean="0"/>
              <a:t>2</a:t>
            </a:fld>
            <a:endParaRPr lang="en-US"/>
          </a:p>
        </p:txBody>
      </p:sp>
    </p:spTree>
    <p:extLst>
      <p:ext uri="{BB962C8B-B14F-4D97-AF65-F5344CB8AC3E}">
        <p14:creationId xmlns:p14="http://schemas.microsoft.com/office/powerpoint/2010/main" val="236005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physiology developed to function within an environment where high levels of physical activity were needed in daily life and food was inconsistently available (Peters et al. </a:t>
            </a:r>
            <a:r>
              <a:rPr lang="en-US" dirty="0" err="1"/>
              <a:t>Obes</a:t>
            </a:r>
            <a:r>
              <a:rPr lang="en-US" dirty="0"/>
              <a:t> Rev 2002)</a:t>
            </a:r>
          </a:p>
          <a:p>
            <a:endParaRPr lang="en-US" dirty="0"/>
          </a:p>
          <a:p>
            <a:r>
              <a:rPr lang="en-US" dirty="0" err="1"/>
              <a:t>Loucks</a:t>
            </a:r>
            <a:r>
              <a:rPr lang="en-US" dirty="0"/>
              <a:t> believes that because early humans had to hunt and gather their food, our brains are designed to eat as much as we can out of a subliminal concern that we don’t know when we’ll get more. Also, because the hunting and gathering required so much physical exertion, we’re also programmed to rest when we can, hence the aversion we sometimes feel toward exercise.</a:t>
            </a:r>
          </a:p>
          <a:p>
            <a:endParaRPr lang="en-US" dirty="0"/>
          </a:p>
          <a:p>
            <a:r>
              <a:rPr lang="en-US" sz="1200" b="0" i="0" u="none" strike="noStrike" kern="1200" baseline="0" dirty="0">
                <a:solidFill>
                  <a:schemeClr val="tx1"/>
                </a:solidFill>
                <a:latin typeface="+mn-lt"/>
                <a:ea typeface="+mn-ea"/>
                <a:cs typeface="+mn-cs"/>
              </a:rPr>
              <a:t>modern environment has taken body weight control from an instinctual (unconscious) process to one that requires substantial cognitive effort (Peters et al. </a:t>
            </a:r>
            <a:r>
              <a:rPr lang="en-US" sz="1200" b="0" i="0" u="none" strike="noStrike" kern="1200" baseline="0" dirty="0" err="1">
                <a:solidFill>
                  <a:schemeClr val="tx1"/>
                </a:solidFill>
                <a:latin typeface="+mn-lt"/>
                <a:ea typeface="+mn-ea"/>
                <a:cs typeface="+mn-cs"/>
              </a:rPr>
              <a:t>Obes</a:t>
            </a:r>
            <a:r>
              <a:rPr lang="en-US" sz="1200" b="0" i="0" u="none" strike="noStrike" kern="1200" baseline="0" dirty="0">
                <a:solidFill>
                  <a:schemeClr val="tx1"/>
                </a:solidFill>
                <a:latin typeface="+mn-lt"/>
                <a:ea typeface="+mn-ea"/>
                <a:cs typeface="+mn-cs"/>
              </a:rPr>
              <a:t> Rev 2002)</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27</a:t>
            </a:fld>
            <a:endParaRPr lang="en-US"/>
          </a:p>
        </p:txBody>
      </p:sp>
    </p:spTree>
    <p:extLst>
      <p:ext uri="{BB962C8B-B14F-4D97-AF65-F5344CB8AC3E}">
        <p14:creationId xmlns:p14="http://schemas.microsoft.com/office/powerpoint/2010/main" val="73289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Monozygotic twin studies, for example, showed higher PA levels in leaner co-twins compared to their heavier counterpart even though there were no differences in objectively measured energy intake and energy expenditure (</a:t>
            </a:r>
            <a:r>
              <a:rPr lang="en-US" sz="1200" kern="1200" dirty="0" err="1">
                <a:solidFill>
                  <a:schemeClr val="tx1"/>
                </a:solidFill>
                <a:effectLst/>
                <a:latin typeface="+mn-lt"/>
                <a:ea typeface="+mn-ea"/>
                <a:cs typeface="+mn-cs"/>
              </a:rPr>
              <a:t>Doornweerd</a:t>
            </a:r>
            <a:r>
              <a:rPr lang="en-US" sz="1200" kern="1200" baseline="0" dirty="0">
                <a:solidFill>
                  <a:schemeClr val="tx1"/>
                </a:solidFill>
                <a:effectLst/>
                <a:latin typeface="+mn-lt"/>
                <a:ea typeface="+mn-ea"/>
                <a:cs typeface="+mn-cs"/>
              </a:rPr>
              <a:t> et al. Obesity, 2016; </a:t>
            </a:r>
            <a:r>
              <a:rPr lang="en-US" sz="1200" kern="1200" baseline="0" dirty="0" err="1">
                <a:solidFill>
                  <a:schemeClr val="tx1"/>
                </a:solidFill>
                <a:effectLst/>
                <a:latin typeface="+mn-lt"/>
                <a:ea typeface="+mn-ea"/>
                <a:cs typeface="+mn-cs"/>
              </a:rPr>
              <a:t>Pietilainen</a:t>
            </a:r>
            <a:r>
              <a:rPr lang="en-US" sz="1200" kern="1200" baseline="0" dirty="0">
                <a:solidFill>
                  <a:schemeClr val="tx1"/>
                </a:solidFill>
                <a:effectLst/>
                <a:latin typeface="+mn-lt"/>
                <a:ea typeface="+mn-ea"/>
                <a:cs typeface="+mn-cs"/>
              </a:rPr>
              <a:t> et al. </a:t>
            </a:r>
            <a:r>
              <a:rPr lang="en-US" sz="1200" kern="1200" baseline="0" dirty="0" err="1">
                <a:solidFill>
                  <a:schemeClr val="tx1"/>
                </a:solidFill>
                <a:effectLst/>
                <a:latin typeface="+mn-lt"/>
                <a:ea typeface="+mn-ea"/>
                <a:cs typeface="+mn-cs"/>
              </a:rPr>
              <a:t>Int</a:t>
            </a:r>
            <a:r>
              <a:rPr lang="en-US" sz="1200" kern="1200" baseline="0" dirty="0">
                <a:solidFill>
                  <a:schemeClr val="tx1"/>
                </a:solidFill>
                <a:effectLst/>
                <a:latin typeface="+mn-lt"/>
                <a:ea typeface="+mn-ea"/>
                <a:cs typeface="+mn-cs"/>
              </a:rPr>
              <a:t> J </a:t>
            </a:r>
            <a:r>
              <a:rPr lang="en-US" sz="1200" kern="1200" baseline="0" dirty="0" err="1">
                <a:solidFill>
                  <a:schemeClr val="tx1"/>
                </a:solidFill>
                <a:effectLst/>
                <a:latin typeface="+mn-lt"/>
                <a:ea typeface="+mn-ea"/>
                <a:cs typeface="+mn-cs"/>
              </a:rPr>
              <a:t>Obes</a:t>
            </a:r>
            <a:r>
              <a:rPr lang="en-US" sz="1200" kern="1200" baseline="0" dirty="0">
                <a:solidFill>
                  <a:schemeClr val="tx1"/>
                </a:solidFill>
                <a:effectLst/>
                <a:latin typeface="+mn-lt"/>
                <a:ea typeface="+mn-ea"/>
                <a:cs typeface="+mn-cs"/>
              </a:rPr>
              <a:t> 2010)</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28</a:t>
            </a:fld>
            <a:endParaRPr lang="en-US"/>
          </a:p>
        </p:txBody>
      </p:sp>
    </p:spTree>
    <p:extLst>
      <p:ext uri="{BB962C8B-B14F-4D97-AF65-F5344CB8AC3E}">
        <p14:creationId xmlns:p14="http://schemas.microsoft.com/office/powerpoint/2010/main" val="2952625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6586D-04CC-4182-B9D1-93542A995324}" type="slidenum">
              <a:rPr lang="en-US" smtClean="0"/>
              <a:pPr/>
              <a:t>30</a:t>
            </a:fld>
            <a:endParaRPr lang="en-US" dirty="0"/>
          </a:p>
        </p:txBody>
      </p:sp>
    </p:spTree>
    <p:extLst>
      <p:ext uri="{BB962C8B-B14F-4D97-AF65-F5344CB8AC3E}">
        <p14:creationId xmlns:p14="http://schemas.microsoft.com/office/powerpoint/2010/main" val="330862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Hulteen2018: Thus, the capability to competently kick, catch, run, or jump can be implied to mean necessary for physical activity participation. While developing competency in these skills certainly would facilitate physical activity participation, a lack of competency in one skill (e.g., kicking) doesn’t necessarily result in inactivity. Rather, that individual may have fewer physical activity options compared with someone who demonstrates competency in that particular skill. Meanwhile, ‘foundational’ refers to ‘an underlying base or support’. Thus, the development of foundational movement skill competency will, just as motor development models show, support and maximize opportunities for participation in physical activity.</a:t>
            </a:r>
          </a:p>
          <a:p>
            <a:r>
              <a:rPr lang="en-US" sz="1200" b="0" i="0" u="none" strike="noStrike" kern="1200" baseline="0" dirty="0">
                <a:solidFill>
                  <a:schemeClr val="tx1"/>
                </a:solidFill>
                <a:latin typeface="+mn-lt"/>
                <a:ea typeface="+mn-ea"/>
                <a:cs typeface="+mn-cs"/>
              </a:rPr>
              <a:t>Consistent with the study of motor development, foundational skills can be advanced or adapted to more context-specific applications across the lifespan. For example, developing the skill of riding a bicycle would allow for the application of that skill in other contexts (e.g., mountain biking, bicycle motocross or road riding).</a:t>
            </a:r>
            <a:endParaRPr lang="en-US" dirty="0"/>
          </a:p>
        </p:txBody>
      </p:sp>
      <p:sp>
        <p:nvSpPr>
          <p:cNvPr id="4" name="Foliennummernplatzhalter 3"/>
          <p:cNvSpPr>
            <a:spLocks noGrp="1"/>
          </p:cNvSpPr>
          <p:nvPr>
            <p:ph type="sldNum" sz="quarter" idx="10"/>
          </p:nvPr>
        </p:nvSpPr>
        <p:spPr/>
        <p:txBody>
          <a:bodyPr/>
          <a:lstStyle/>
          <a:p>
            <a:fld id="{E8DB86C9-B2B5-45D5-8C4B-1D14DDED9C99}" type="slidenum">
              <a:rPr lang="en-US" smtClean="0"/>
              <a:t>34</a:t>
            </a:fld>
            <a:endParaRPr lang="en-US"/>
          </a:p>
        </p:txBody>
      </p:sp>
    </p:spTree>
    <p:extLst>
      <p:ext uri="{BB962C8B-B14F-4D97-AF65-F5344CB8AC3E}">
        <p14:creationId xmlns:p14="http://schemas.microsoft.com/office/powerpoint/2010/main" val="43267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Motorische </a:t>
            </a:r>
            <a:r>
              <a:rPr lang="en-US" sz="1200" b="0" i="1" u="none" strike="noStrike" kern="1200" baseline="0" dirty="0" err="1">
                <a:solidFill>
                  <a:schemeClr val="tx1"/>
                </a:solidFill>
                <a:latin typeface="+mn-lt"/>
                <a:ea typeface="+mn-ea"/>
                <a:cs typeface="+mn-cs"/>
              </a:rPr>
              <a:t>Fertigkeiten</a:t>
            </a:r>
            <a:r>
              <a:rPr lang="en-US" sz="1200" b="0" i="1"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sind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hingegen</a:t>
            </a:r>
            <a:r>
              <a:rPr lang="en-US"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durch Lern- und Übungsvorgänge auf der Grundlage </a:t>
            </a:r>
            <a:r>
              <a:rPr lang="en-US" sz="1200" b="0" i="0" u="none" strike="noStrike" kern="1200" baseline="0" dirty="0" err="1">
                <a:solidFill>
                  <a:schemeClr val="tx1"/>
                </a:solidFill>
                <a:latin typeface="+mn-lt"/>
                <a:ea typeface="+mn-ea"/>
                <a:cs typeface="+mn-cs"/>
              </a:rPr>
              <a:t>motorischer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Fähigkeiten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herausgebildete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weitgehend</a:t>
            </a:r>
            <a:endParaRPr lang="en-US"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automatisierte Komponenten der motorischen Tätigkeit. Neben sporttechnischen Fertigkeiten (Würfe, Dribbeln etc.) werden die elementaren Fertigkeiten (Laufen, Springen</a:t>
            </a:r>
          </a:p>
          <a:p>
            <a:r>
              <a:rPr lang="en-US" sz="1200" b="0" i="0" u="none" strike="noStrike" kern="1200" baseline="0" dirty="0">
                <a:solidFill>
                  <a:schemeClr val="tx1"/>
                </a:solidFill>
                <a:latin typeface="+mn-lt"/>
                <a:ea typeface="+mn-ea"/>
                <a:cs typeface="+mn-cs"/>
              </a:rPr>
              <a:t>etc.) </a:t>
            </a:r>
            <a:r>
              <a:rPr lang="en-US" sz="1200" b="0" i="0" u="none" strike="noStrike" kern="1200" baseline="0" dirty="0" err="1">
                <a:solidFill>
                  <a:schemeClr val="tx1"/>
                </a:solidFill>
                <a:latin typeface="+mn-lt"/>
                <a:ea typeface="+mn-ea"/>
                <a:cs typeface="+mn-cs"/>
              </a:rPr>
              <a:t>unterschieden</a:t>
            </a:r>
            <a:r>
              <a:rPr lang="en-US" sz="1200" b="0" i="0" u="none" strike="noStrike" kern="1200" baseline="0" dirty="0">
                <a:solidFill>
                  <a:schemeClr val="tx1"/>
                </a:solidFill>
                <a:latin typeface="+mn-lt"/>
                <a:ea typeface="+mn-ea"/>
                <a:cs typeface="+mn-cs"/>
              </a:rPr>
              <a:t> (Schnabel &amp; Thieß,1993).</a:t>
            </a:r>
            <a:endParaRPr lang="en-US" dirty="0"/>
          </a:p>
          <a:p>
            <a:endParaRPr lang="en-US" dirty="0"/>
          </a:p>
        </p:txBody>
      </p:sp>
      <p:sp>
        <p:nvSpPr>
          <p:cNvPr id="4" name="Foliennummernplatzhalter 3"/>
          <p:cNvSpPr>
            <a:spLocks noGrp="1"/>
          </p:cNvSpPr>
          <p:nvPr>
            <p:ph type="sldNum" sz="quarter" idx="10"/>
          </p:nvPr>
        </p:nvSpPr>
        <p:spPr/>
        <p:txBody>
          <a:bodyPr/>
          <a:lstStyle/>
          <a:p>
            <a:fld id="{E8DB86C9-B2B5-45D5-8C4B-1D14DDED9C99}" type="slidenum">
              <a:rPr lang="en-US" smtClean="0"/>
              <a:t>36</a:t>
            </a:fld>
            <a:endParaRPr lang="en-US"/>
          </a:p>
        </p:txBody>
      </p:sp>
    </p:spTree>
    <p:extLst>
      <p:ext uri="{BB962C8B-B14F-4D97-AF65-F5344CB8AC3E}">
        <p14:creationId xmlns:p14="http://schemas.microsoft.com/office/powerpoint/2010/main" val="18828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t>Most active adults have 40% reduction in CVD risk  compared to least active adults </a:t>
            </a:r>
            <a:r>
              <a:rPr lang="en-US" sz="1000" i="1" dirty="0"/>
              <a:t>(Shiroma &amp; Lee 2010)</a:t>
            </a:r>
          </a:p>
          <a:p>
            <a:endParaRPr lang="en-US" dirty="0"/>
          </a:p>
        </p:txBody>
      </p:sp>
      <p:sp>
        <p:nvSpPr>
          <p:cNvPr id="4" name="Slide Number Placeholder 3"/>
          <p:cNvSpPr>
            <a:spLocks noGrp="1"/>
          </p:cNvSpPr>
          <p:nvPr>
            <p:ph type="sldNum" sz="quarter" idx="10"/>
          </p:nvPr>
        </p:nvSpPr>
        <p:spPr/>
        <p:txBody>
          <a:bodyPr/>
          <a:lstStyle/>
          <a:p>
            <a:fld id="{13E45D61-0587-4736-ACBF-9D2D08ECB2B4}" type="slidenum">
              <a:rPr lang="en-US" smtClean="0"/>
              <a:t>5</a:t>
            </a:fld>
            <a:endParaRPr lang="en-US"/>
          </a:p>
        </p:txBody>
      </p:sp>
    </p:spTree>
    <p:extLst>
      <p:ext uri="{BB962C8B-B14F-4D97-AF65-F5344CB8AC3E}">
        <p14:creationId xmlns:p14="http://schemas.microsoft.com/office/powerpoint/2010/main" val="337159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1/3 </a:t>
            </a:r>
            <a:r>
              <a:rPr lang="en-US" dirty="0" err="1" smtClean="0"/>
              <a:t>Erwachsener</a:t>
            </a:r>
            <a:r>
              <a:rPr lang="en-US" dirty="0" smtClean="0"/>
              <a:t> global </a:t>
            </a:r>
            <a:r>
              <a:rPr lang="en-US" dirty="0" err="1" smtClean="0"/>
              <a:t>nicht</a:t>
            </a:r>
            <a:r>
              <a:rPr lang="en-US" dirty="0" smtClean="0"/>
              <a:t> </a:t>
            </a:r>
            <a:r>
              <a:rPr lang="en-US" dirty="0" err="1" smtClean="0"/>
              <a:t>ausreichend</a:t>
            </a:r>
            <a:r>
              <a:rPr lang="en-US" dirty="0" smtClean="0"/>
              <a:t> </a:t>
            </a:r>
            <a:r>
              <a:rPr lang="en-US" dirty="0" err="1" smtClean="0"/>
              <a:t>aktiv</a:t>
            </a:r>
            <a:r>
              <a:rPr lang="en-US" dirty="0" smtClean="0"/>
              <a:t> (</a:t>
            </a:r>
            <a:r>
              <a:rPr lang="en-US" dirty="0" err="1" smtClean="0"/>
              <a:t>Hallal</a:t>
            </a:r>
            <a:r>
              <a:rPr lang="en-US" dirty="0" smtClean="0"/>
              <a:t> et al. 2012)</a:t>
            </a:r>
          </a:p>
          <a:p>
            <a:r>
              <a:rPr lang="en-US" dirty="0" smtClean="0"/>
              <a:t>2/3 </a:t>
            </a:r>
            <a:r>
              <a:rPr lang="en-US" dirty="0" err="1" smtClean="0"/>
              <a:t>Europäischer</a:t>
            </a:r>
            <a:r>
              <a:rPr lang="en-US" dirty="0" smtClean="0"/>
              <a:t> </a:t>
            </a:r>
            <a:r>
              <a:rPr lang="en-US" dirty="0" err="1" smtClean="0"/>
              <a:t>Erwachsener</a:t>
            </a:r>
            <a:r>
              <a:rPr lang="en-US" dirty="0" smtClean="0"/>
              <a:t> </a:t>
            </a:r>
            <a:r>
              <a:rPr lang="en-US" dirty="0" err="1" smtClean="0"/>
              <a:t>nicht</a:t>
            </a:r>
            <a:r>
              <a:rPr lang="en-US" dirty="0" smtClean="0"/>
              <a:t> </a:t>
            </a:r>
            <a:r>
              <a:rPr lang="en-US" dirty="0" err="1" smtClean="0"/>
              <a:t>regelmäßig</a:t>
            </a:r>
            <a:r>
              <a:rPr lang="en-US" dirty="0" smtClean="0"/>
              <a:t> </a:t>
            </a:r>
            <a:r>
              <a:rPr lang="en-US" dirty="0" err="1" smtClean="0"/>
              <a:t>aktiv</a:t>
            </a:r>
            <a:r>
              <a:rPr lang="en-US" dirty="0" smtClean="0"/>
              <a:t> (Third European Quality of Life Survey 2011)</a:t>
            </a:r>
          </a:p>
          <a:p>
            <a:r>
              <a:rPr lang="en-US" dirty="0" err="1" smtClean="0"/>
              <a:t>Inaktivität</a:t>
            </a:r>
            <a:r>
              <a:rPr lang="en-US" dirty="0" smtClean="0"/>
              <a:t> </a:t>
            </a:r>
            <a:r>
              <a:rPr lang="en-US" dirty="0" err="1" smtClean="0"/>
              <a:t>reduziert</a:t>
            </a:r>
            <a:r>
              <a:rPr lang="en-US" dirty="0" smtClean="0"/>
              <a:t> </a:t>
            </a:r>
            <a:r>
              <a:rPr lang="en-US" dirty="0" err="1" smtClean="0"/>
              <a:t>Lebenszeit</a:t>
            </a:r>
            <a:r>
              <a:rPr lang="en-US" dirty="0" smtClean="0"/>
              <a:t> </a:t>
            </a:r>
            <a:r>
              <a:rPr lang="en-US" dirty="0" err="1" smtClean="0"/>
              <a:t>ohne</a:t>
            </a:r>
            <a:r>
              <a:rPr lang="en-US" dirty="0" smtClean="0"/>
              <a:t> </a:t>
            </a:r>
            <a:r>
              <a:rPr lang="en-US" dirty="0" err="1" smtClean="0"/>
              <a:t>chronische</a:t>
            </a:r>
            <a:r>
              <a:rPr lang="en-US" dirty="0" smtClean="0"/>
              <a:t> </a:t>
            </a:r>
            <a:r>
              <a:rPr lang="en-US" dirty="0" err="1" smtClean="0"/>
              <a:t>Krankheit</a:t>
            </a:r>
            <a:r>
              <a:rPr lang="en-US" dirty="0" smtClean="0"/>
              <a:t> um ca. 8 </a:t>
            </a:r>
            <a:r>
              <a:rPr lang="en-US" dirty="0" err="1" smtClean="0"/>
              <a:t>Jahre</a:t>
            </a:r>
            <a:r>
              <a:rPr lang="en-US" dirty="0" smtClean="0"/>
              <a:t> (</a:t>
            </a:r>
            <a:r>
              <a:rPr lang="en-US" dirty="0" err="1" smtClean="0"/>
              <a:t>Bronnum</a:t>
            </a:r>
            <a:r>
              <a:rPr lang="en-US" dirty="0" smtClean="0"/>
              <a:t>-Hansen et al. 2007)</a:t>
            </a:r>
          </a:p>
          <a:p>
            <a:r>
              <a:rPr lang="en-US" dirty="0" smtClean="0"/>
              <a:t>1-3% der </a:t>
            </a:r>
            <a:r>
              <a:rPr lang="en-US" dirty="0" err="1" smtClean="0"/>
              <a:t>Gesundheitskosten</a:t>
            </a:r>
            <a:r>
              <a:rPr lang="en-US" dirty="0" smtClean="0"/>
              <a:t> </a:t>
            </a:r>
            <a:r>
              <a:rPr lang="en-US" dirty="0" err="1" smtClean="0"/>
              <a:t>durch</a:t>
            </a:r>
            <a:r>
              <a:rPr lang="en-US" dirty="0" smtClean="0"/>
              <a:t> </a:t>
            </a:r>
            <a:r>
              <a:rPr lang="en-US" dirty="0" err="1" smtClean="0"/>
              <a:t>Bewegungsmangel</a:t>
            </a:r>
            <a:r>
              <a:rPr lang="en-US" dirty="0" smtClean="0"/>
              <a:t> (Pratt et al. 2014)</a:t>
            </a:r>
          </a:p>
          <a:p>
            <a:endParaRPr lang="en-US" dirty="0"/>
          </a:p>
        </p:txBody>
      </p:sp>
      <p:sp>
        <p:nvSpPr>
          <p:cNvPr id="4" name="Foliennummernplatzhalter 3"/>
          <p:cNvSpPr>
            <a:spLocks noGrp="1"/>
          </p:cNvSpPr>
          <p:nvPr>
            <p:ph type="sldNum" sz="quarter" idx="10"/>
          </p:nvPr>
        </p:nvSpPr>
        <p:spPr/>
        <p:txBody>
          <a:bodyPr/>
          <a:lstStyle/>
          <a:p>
            <a:fld id="{13E45D61-0587-4736-ACBF-9D2D08ECB2B4}" type="slidenum">
              <a:rPr lang="en-US" smtClean="0"/>
              <a:t>6</a:t>
            </a:fld>
            <a:endParaRPr lang="en-US"/>
          </a:p>
        </p:txBody>
      </p:sp>
    </p:spTree>
    <p:extLst>
      <p:ext uri="{BB962C8B-B14F-4D97-AF65-F5344CB8AC3E}">
        <p14:creationId xmlns:p14="http://schemas.microsoft.com/office/powerpoint/2010/main" val="184484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itchFamily="34" charset="0"/>
                <a:cs typeface="Arial" pitchFamily="34" charset="0"/>
              </a:rPr>
              <a:t>To help manage body weight and prevent gradual, unhealthy body weight gain in adulthood:  Engage in approximately 60 minutes of moderate- to vigorous-intensity activity on most days of the week </a:t>
            </a:r>
            <a:endParaRPr lang="en-US" dirty="0" smtClean="0"/>
          </a:p>
        </p:txBody>
      </p:sp>
      <p:sp>
        <p:nvSpPr>
          <p:cNvPr id="4" name="Slide Number Placeholder 3"/>
          <p:cNvSpPr>
            <a:spLocks noGrp="1"/>
          </p:cNvSpPr>
          <p:nvPr>
            <p:ph type="sldNum" sz="quarter" idx="10"/>
          </p:nvPr>
        </p:nvSpPr>
        <p:spPr/>
        <p:txBody>
          <a:bodyPr/>
          <a:lstStyle/>
          <a:p>
            <a:fld id="{13E45D61-0587-4736-ACBF-9D2D08ECB2B4}" type="slidenum">
              <a:rPr lang="en-US" smtClean="0"/>
              <a:t>10</a:t>
            </a:fld>
            <a:endParaRPr lang="en-US"/>
          </a:p>
        </p:txBody>
      </p:sp>
    </p:spTree>
    <p:extLst>
      <p:ext uri="{BB962C8B-B14F-4D97-AF65-F5344CB8AC3E}">
        <p14:creationId xmlns:p14="http://schemas.microsoft.com/office/powerpoint/2010/main" val="186615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KiGGS</a:t>
            </a:r>
            <a:r>
              <a:rPr lang="de-DE" dirty="0" smtClean="0"/>
              <a:t> </a:t>
            </a:r>
            <a:r>
              <a:rPr lang="de-DE" dirty="0"/>
              <a:t>Studie, Welle 2 (2014-2017) – ca. 13,000 Teilnehmer – objektive Messung von PA in Teilstichprobe</a:t>
            </a:r>
          </a:p>
          <a:p>
            <a:r>
              <a:rPr lang="de-DE" dirty="0"/>
              <a:t>In Österreich erfüllen</a:t>
            </a:r>
            <a:r>
              <a:rPr lang="de-DE" baseline="0" dirty="0"/>
              <a:t> ca. 30% der 11-jährigen die Bewegungsrichtlinien; bei 13-jährigen sind es knapp 22% und bei 15-jährigen nur noch 10% (HBSC Ergebnisse 2014)</a:t>
            </a:r>
            <a:endParaRPr lang="en-US" dirty="0"/>
          </a:p>
        </p:txBody>
      </p:sp>
      <p:sp>
        <p:nvSpPr>
          <p:cNvPr id="4" name="Foliennummernplatzhalter 3"/>
          <p:cNvSpPr>
            <a:spLocks noGrp="1"/>
          </p:cNvSpPr>
          <p:nvPr>
            <p:ph type="sldNum" sz="quarter" idx="10"/>
          </p:nvPr>
        </p:nvSpPr>
        <p:spPr/>
        <p:txBody>
          <a:bodyPr/>
          <a:lstStyle/>
          <a:p>
            <a:fld id="{E8DB86C9-B2B5-45D5-8C4B-1D14DDED9C99}" type="slidenum">
              <a:rPr lang="en-US" smtClean="0"/>
              <a:t>12</a:t>
            </a:fld>
            <a:endParaRPr lang="en-US"/>
          </a:p>
        </p:txBody>
      </p:sp>
    </p:spTree>
    <p:extLst>
      <p:ext uri="{BB962C8B-B14F-4D97-AF65-F5344CB8AC3E}">
        <p14:creationId xmlns:p14="http://schemas.microsoft.com/office/powerpoint/2010/main" val="39444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Kinder mit mehr als 3 h/Tag TV haben 65% höheres Risiko für Adipositas als Kinder mit 1 h/Tag</a:t>
            </a:r>
          </a:p>
          <a:p>
            <a:r>
              <a:rPr lang="de-DE" dirty="0"/>
              <a:t>Jugendliche mit weniger als 7 H/Woche TV haben 40% geringeres</a:t>
            </a:r>
            <a:r>
              <a:rPr lang="de-DE" baseline="0" dirty="0"/>
              <a:t> Risiko für Adipositas im Erwachsenenalter (Singh et al. 2008; </a:t>
            </a:r>
            <a:r>
              <a:rPr lang="de-DE" baseline="0" dirty="0" err="1"/>
              <a:t>Rideout</a:t>
            </a:r>
            <a:r>
              <a:rPr lang="de-DE" baseline="0" dirty="0"/>
              <a:t> et al. 2010; Boone et al. 2013)</a:t>
            </a:r>
            <a:endParaRPr lang="en-US" dirty="0"/>
          </a:p>
        </p:txBody>
      </p:sp>
      <p:sp>
        <p:nvSpPr>
          <p:cNvPr id="4" name="Foliennummernplatzhalter 3"/>
          <p:cNvSpPr>
            <a:spLocks noGrp="1"/>
          </p:cNvSpPr>
          <p:nvPr>
            <p:ph type="sldNum" sz="quarter" idx="10"/>
          </p:nvPr>
        </p:nvSpPr>
        <p:spPr/>
        <p:txBody>
          <a:bodyPr/>
          <a:lstStyle/>
          <a:p>
            <a:fld id="{E8DB86C9-B2B5-45D5-8C4B-1D14DDED9C99}" type="slidenum">
              <a:rPr lang="en-US" smtClean="0"/>
              <a:t>13</a:t>
            </a:fld>
            <a:endParaRPr lang="en-US"/>
          </a:p>
        </p:txBody>
      </p:sp>
    </p:spTree>
    <p:extLst>
      <p:ext uri="{BB962C8B-B14F-4D97-AF65-F5344CB8AC3E}">
        <p14:creationId xmlns:p14="http://schemas.microsoft.com/office/powerpoint/2010/main" val="183260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45D61-0587-4736-ACBF-9D2D08ECB2B4}" type="slidenum">
              <a:rPr lang="en-US" smtClean="0"/>
              <a:t>14</a:t>
            </a:fld>
            <a:endParaRPr lang="en-US"/>
          </a:p>
        </p:txBody>
      </p:sp>
    </p:spTree>
    <p:extLst>
      <p:ext uri="{BB962C8B-B14F-4D97-AF65-F5344CB8AC3E}">
        <p14:creationId xmlns:p14="http://schemas.microsoft.com/office/powerpoint/2010/main" val="242623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law of thermodynamics states that within a closed system energy can be neither created nor destroyed.(Hand et al. 2015)</a:t>
            </a:r>
          </a:p>
          <a:p>
            <a:r>
              <a:rPr lang="en-US" sz="1200" b="0" i="0" u="none" strike="noStrike" kern="1200" baseline="0" dirty="0">
                <a:solidFill>
                  <a:schemeClr val="tx1"/>
                </a:solidFill>
                <a:latin typeface="+mn-lt"/>
                <a:ea typeface="+mn-ea"/>
                <a:cs typeface="+mn-cs"/>
              </a:rPr>
              <a:t>Based on the law of conservation of energy, energy balance is conceptualized as the state achieved when energy intake is equal to energy expenditure. When individuals are in a state of energy balance over time, body weight (energy stores) is maintained. (35,36 in Hand &amp; Blair 2014)</a:t>
            </a:r>
          </a:p>
          <a:p>
            <a:r>
              <a:rPr lang="en-US" sz="1200" b="0" i="0" u="none" strike="noStrike" kern="1200" baseline="0" dirty="0">
                <a:solidFill>
                  <a:schemeClr val="tx1"/>
                </a:solidFill>
                <a:latin typeface="+mn-lt"/>
                <a:ea typeface="+mn-ea"/>
                <a:cs typeface="+mn-cs"/>
              </a:rPr>
              <a:t>Many individuals interpret incorrectly the model as indicating that intake and expenditure are discrete components that are not interactive, and thus the model is not intuitively clear in explaining weight gain.</a:t>
            </a:r>
            <a:endParaRPr lang="en-US" dirty="0"/>
          </a:p>
        </p:txBody>
      </p:sp>
      <p:sp>
        <p:nvSpPr>
          <p:cNvPr id="4" name="Slide Number Placeholder 3"/>
          <p:cNvSpPr>
            <a:spLocks noGrp="1"/>
          </p:cNvSpPr>
          <p:nvPr>
            <p:ph type="sldNum" sz="quarter" idx="10"/>
          </p:nvPr>
        </p:nvSpPr>
        <p:spPr/>
        <p:txBody>
          <a:bodyPr/>
          <a:lstStyle/>
          <a:p>
            <a:fld id="{D9E0222E-E82C-42ED-A35A-1D147E9ABB03}" type="slidenum">
              <a:rPr lang="en-US" smtClean="0"/>
              <a:t>15</a:t>
            </a:fld>
            <a:endParaRPr lang="en-US"/>
          </a:p>
        </p:txBody>
      </p:sp>
    </p:spTree>
    <p:extLst>
      <p:ext uri="{BB962C8B-B14F-4D97-AF65-F5344CB8AC3E}">
        <p14:creationId xmlns:p14="http://schemas.microsoft.com/office/powerpoint/2010/main" val="356216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2D2489-8F90-49D2-86E6-A301541F087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B39BF-2100-44ED-AB9A-FF8227D7B1E2}"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D2489-8F90-49D2-86E6-A301541F087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B39BF-2100-44ED-AB9A-FF8227D7B1E2}"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2D2489-8F90-49D2-86E6-A301541F087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B39BF-2100-44ED-AB9A-FF8227D7B1E2}" type="slidenum">
              <a:rPr lang="en-US" smtClean="0"/>
              <a:t>‹Nr.›</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5791200" cy="381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0668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771900"/>
            <a:ext cx="77724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449632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57912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656328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D2489-8F90-49D2-86E6-A301541F087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B39BF-2100-44ED-AB9A-FF8227D7B1E2}" type="slidenum">
              <a:rPr lang="en-US" smtClean="0"/>
              <a:t>‹Nr.›</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D2489-8F90-49D2-86E6-A301541F087F}"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B39BF-2100-44ED-AB9A-FF8227D7B1E2}"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A2D2489-8F90-49D2-86E6-A301541F087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B39BF-2100-44ED-AB9A-FF8227D7B1E2}" type="slidenum">
              <a:rPr lang="en-US" smtClean="0"/>
              <a:t>‹Nr.›</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2D2489-8F90-49D2-86E6-A301541F087F}"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B39BF-2100-44ED-AB9A-FF8227D7B1E2}"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D2489-8F90-49D2-86E6-A301541F087F}"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B39BF-2100-44ED-AB9A-FF8227D7B1E2}"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A2D2489-8F90-49D2-86E6-A301541F087F}"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B39BF-2100-44ED-AB9A-FF8227D7B1E2}"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A2D2489-8F90-49D2-86E6-A301541F087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B39BF-2100-44ED-AB9A-FF8227D7B1E2}" type="slidenum">
              <a:rPr lang="en-US" smtClean="0"/>
              <a:t>‹Nr.›</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D2489-8F90-49D2-86E6-A301541F087F}"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B39BF-2100-44ED-AB9A-FF8227D7B1E2}" type="slidenum">
              <a:rPr lang="en-US" smtClean="0"/>
              <a:t>‹Nr.›</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A2D2489-8F90-49D2-86E6-A301541F087F}" type="datetimeFigureOut">
              <a:rPr lang="en-US" smtClean="0"/>
              <a:t>11/30/2018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C2B39BF-2100-44ED-AB9A-FF8227D7B1E2}" type="slidenum">
              <a:rPr lang="en-US" smtClean="0"/>
              <a:t>‹Nr.›</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hyperlink" Target="https://www.google.com/url?sa=i&amp;rct=j&amp;q=&amp;esrc=s&amp;source=images&amp;cd=&amp;cad=rja&amp;uact=8&amp;docid=FTTI4ruCYioFfM&amp;tbnid=ssUHfJnlhp6rwM:&amp;ved=0CAUQjRw&amp;url=https://guncarryinglibrarian.wordpress.com/tag/sedentary/&amp;ei=CB-WU5nvHIOQyASmwIHwBg&amp;bvm=bv.68445247,d.aWw&amp;psig=AFQjCNG0ZxP52jESZZZhu9-fQEYc-6XmSg&amp;ust=140243365894606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g"/><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2057400"/>
          </a:xfrm>
        </p:spPr>
        <p:txBody>
          <a:bodyPr>
            <a:normAutofit fontScale="90000"/>
          </a:bodyPr>
          <a:lstStyle/>
          <a:p>
            <a:pPr>
              <a:lnSpc>
                <a:spcPct val="130000"/>
              </a:lnSpc>
            </a:pPr>
            <a:r>
              <a:rPr lang="en-US" sz="4900" b="1" dirty="0" err="1" smtClean="0">
                <a:effectLst>
                  <a:outerShdw blurRad="38100" dist="38100" dir="2700000" algn="tl">
                    <a:srgbClr val="000000">
                      <a:alpha val="43137"/>
                    </a:srgbClr>
                  </a:outerShdw>
                </a:effectLst>
              </a:rPr>
              <a:t>Bewegung</a:t>
            </a:r>
            <a:r>
              <a:rPr lang="en-US" sz="4900" b="1" dirty="0" smtClean="0">
                <a:effectLst>
                  <a:outerShdw blurRad="38100" dist="38100" dir="2700000" algn="tl">
                    <a:srgbClr val="000000">
                      <a:alpha val="43137"/>
                    </a:srgbClr>
                  </a:outerShdw>
                </a:effectLst>
              </a:rPr>
              <a:t> und Gesundheit</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3100" b="1" dirty="0" smtClean="0">
                <a:effectLst>
                  <a:outerShdw blurRad="38100" dist="38100" dir="2700000" algn="tl">
                    <a:srgbClr val="000000">
                      <a:alpha val="43137"/>
                    </a:srgbClr>
                  </a:outerShdw>
                </a:effectLst>
              </a:rPr>
              <a:t>- </a:t>
            </a:r>
            <a:r>
              <a:rPr lang="en-US" sz="3100" b="1" dirty="0" err="1" smtClean="0">
                <a:effectLst>
                  <a:outerShdw blurRad="38100" dist="38100" dir="2700000" algn="tl">
                    <a:srgbClr val="000000">
                      <a:alpha val="43137"/>
                    </a:srgbClr>
                  </a:outerShdw>
                </a:effectLst>
              </a:rPr>
              <a:t>Bewegungsverhalten</a:t>
            </a:r>
            <a:r>
              <a:rPr lang="en-US" sz="3100" b="1" dirty="0" smtClean="0">
                <a:effectLst>
                  <a:outerShdw blurRad="38100" dist="38100" dir="2700000" algn="tl">
                    <a:srgbClr val="000000">
                      <a:alpha val="43137"/>
                    </a:srgbClr>
                  </a:outerShdw>
                </a:effectLst>
              </a:rPr>
              <a:t> und </a:t>
            </a:r>
            <a:r>
              <a:rPr lang="en-US" sz="3100" b="1" dirty="0" err="1" smtClean="0">
                <a:effectLst>
                  <a:outerShdw blurRad="38100" dist="38100" dir="2700000" algn="tl">
                    <a:srgbClr val="000000">
                      <a:alpha val="43137"/>
                    </a:srgbClr>
                  </a:outerShdw>
                </a:effectLst>
              </a:rPr>
              <a:t>Gewichtsmanagement</a:t>
            </a:r>
            <a:endParaRPr lang="en-US" sz="3100" b="1" dirty="0">
              <a:effectLst>
                <a:outerShdw blurRad="38100" dist="38100" dir="2700000" algn="tl">
                  <a:srgbClr val="000000">
                    <a:alpha val="43137"/>
                  </a:srgbClr>
                </a:outerShdw>
              </a:effectLst>
            </a:endParaRPr>
          </a:p>
        </p:txBody>
      </p:sp>
      <p:sp>
        <p:nvSpPr>
          <p:cNvPr id="6" name="Subtitle 5"/>
          <p:cNvSpPr>
            <a:spLocks noGrp="1"/>
          </p:cNvSpPr>
          <p:nvPr>
            <p:ph type="subTitle" idx="1"/>
          </p:nvPr>
        </p:nvSpPr>
        <p:spPr>
          <a:xfrm>
            <a:off x="5181600" y="3352800"/>
            <a:ext cx="3657600" cy="1473200"/>
          </a:xfrm>
        </p:spPr>
        <p:txBody>
          <a:bodyPr>
            <a:normAutofit/>
          </a:bodyPr>
          <a:lstStyle/>
          <a:p>
            <a:pPr algn="l"/>
            <a:r>
              <a:rPr lang="en-US" sz="1800" i="1" u="sng" dirty="0" smtClean="0">
                <a:solidFill>
                  <a:schemeClr val="bg1">
                    <a:lumMod val="85000"/>
                  </a:schemeClr>
                </a:solidFill>
              </a:rPr>
              <a:t>Clemens Drenowatz, Dr. </a:t>
            </a:r>
            <a:r>
              <a:rPr lang="en-US" sz="1800" i="1" u="sng" dirty="0" err="1" smtClean="0">
                <a:solidFill>
                  <a:schemeClr val="bg1">
                    <a:lumMod val="85000"/>
                  </a:schemeClr>
                </a:solidFill>
              </a:rPr>
              <a:t>MMag</a:t>
            </a:r>
            <a:r>
              <a:rPr lang="en-US" sz="1800" i="1" u="sng" dirty="0" smtClean="0">
                <a:solidFill>
                  <a:schemeClr val="bg1">
                    <a:lumMod val="85000"/>
                  </a:schemeClr>
                </a:solidFill>
              </a:rPr>
              <a:t>.</a:t>
            </a:r>
          </a:p>
          <a:p>
            <a:pPr algn="l"/>
            <a:r>
              <a:rPr lang="en-US" sz="1600" b="1" i="1" dirty="0" smtClean="0">
                <a:solidFill>
                  <a:schemeClr val="bg1">
                    <a:lumMod val="85000"/>
                  </a:schemeClr>
                </a:solidFill>
              </a:rPr>
              <a:t>PH </a:t>
            </a:r>
            <a:r>
              <a:rPr lang="en-US" sz="1600" b="1" i="1" dirty="0" err="1" smtClean="0">
                <a:solidFill>
                  <a:schemeClr val="bg1">
                    <a:lumMod val="85000"/>
                  </a:schemeClr>
                </a:solidFill>
              </a:rPr>
              <a:t>Oberösterreich</a:t>
            </a:r>
            <a:endParaRPr lang="en-US" sz="1600" b="1" i="1" dirty="0" smtClean="0">
              <a:solidFill>
                <a:schemeClr val="bg1">
                  <a:lumMod val="85000"/>
                </a:schemeClr>
              </a:solidFill>
            </a:endParaRPr>
          </a:p>
          <a:p>
            <a:pPr algn="l"/>
            <a:r>
              <a:rPr lang="en-US" sz="1600" i="1" dirty="0" err="1" smtClean="0">
                <a:solidFill>
                  <a:schemeClr val="bg1">
                    <a:lumMod val="85000"/>
                  </a:schemeClr>
                </a:solidFill>
              </a:rPr>
              <a:t>Fachbereich</a:t>
            </a:r>
            <a:r>
              <a:rPr lang="en-US" sz="1600" i="1" dirty="0" smtClean="0">
                <a:solidFill>
                  <a:schemeClr val="bg1">
                    <a:lumMod val="85000"/>
                  </a:schemeClr>
                </a:solidFill>
              </a:rPr>
              <a:t> </a:t>
            </a:r>
            <a:r>
              <a:rPr lang="en-US" sz="1600" i="1" dirty="0" err="1" smtClean="0">
                <a:solidFill>
                  <a:schemeClr val="bg1">
                    <a:lumMod val="85000"/>
                  </a:schemeClr>
                </a:solidFill>
              </a:rPr>
              <a:t>Bewegung</a:t>
            </a:r>
            <a:r>
              <a:rPr lang="en-US" sz="1600" i="1" dirty="0" smtClean="0">
                <a:solidFill>
                  <a:schemeClr val="bg1">
                    <a:lumMod val="85000"/>
                  </a:schemeClr>
                </a:solidFill>
              </a:rPr>
              <a:t> und Sport</a:t>
            </a:r>
          </a:p>
          <a:p>
            <a:pPr algn="l"/>
            <a:endParaRPr lang="en-US" sz="600" b="1" i="1" dirty="0">
              <a:solidFill>
                <a:schemeClr val="bg1">
                  <a:lumMod val="85000"/>
                </a:schemeClr>
              </a:solidFill>
            </a:endParaRPr>
          </a:p>
          <a:p>
            <a:pPr algn="l"/>
            <a:r>
              <a:rPr lang="en-US" sz="1400" i="1" dirty="0" smtClean="0">
                <a:solidFill>
                  <a:schemeClr val="bg1">
                    <a:lumMod val="85000"/>
                  </a:schemeClr>
                </a:solidFill>
              </a:rPr>
              <a:t>E-mail: clemens.drenowatz@ph-ooe.at</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352800"/>
            <a:ext cx="1952625" cy="1276350"/>
          </a:xfrm>
          <a:prstGeom prst="rect">
            <a:avLst/>
          </a:prstGeom>
        </p:spPr>
      </p:pic>
    </p:spTree>
    <p:extLst>
      <p:ext uri="{BB962C8B-B14F-4D97-AF65-F5344CB8AC3E}">
        <p14:creationId xmlns:p14="http://schemas.microsoft.com/office/powerpoint/2010/main" val="451354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686800" cy="1252728"/>
          </a:xfrm>
        </p:spPr>
        <p:txBody>
          <a:bodyPr>
            <a:normAutofit/>
          </a:bodyPr>
          <a:lstStyle/>
          <a:p>
            <a:r>
              <a:rPr lang="en-US" sz="3600" dirty="0" err="1" smtClean="0"/>
              <a:t>Aktuelle</a:t>
            </a:r>
            <a:r>
              <a:rPr lang="en-US" sz="3600" dirty="0" smtClean="0"/>
              <a:t> </a:t>
            </a:r>
            <a:r>
              <a:rPr lang="en-US" sz="3600" dirty="0" err="1" smtClean="0"/>
              <a:t>Bewegungsrichtlinien</a:t>
            </a:r>
            <a:endParaRPr lang="en-US" sz="3600" dirty="0"/>
          </a:p>
        </p:txBody>
      </p:sp>
      <p:grpSp>
        <p:nvGrpSpPr>
          <p:cNvPr id="6" name="Gruppieren 5"/>
          <p:cNvGrpSpPr/>
          <p:nvPr/>
        </p:nvGrpSpPr>
        <p:grpSpPr>
          <a:xfrm>
            <a:off x="382698" y="2571439"/>
            <a:ext cx="8378603" cy="4017321"/>
            <a:chOff x="437592" y="1787236"/>
            <a:chExt cx="8378603" cy="4017321"/>
          </a:xfrm>
        </p:grpSpPr>
        <p:pic>
          <p:nvPicPr>
            <p:cNvPr id="7" name="Grafik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40000"/>
                      </a14:imgEffect>
                      <a14:imgEffect>
                        <a14:brightnessContrast contrast="10000"/>
                      </a14:imgEffect>
                    </a14:imgLayer>
                  </a14:imgProps>
                </a:ext>
                <a:ext uri="{28A0092B-C50C-407E-A947-70E740481C1C}">
                  <a14:useLocalDpi xmlns:a14="http://schemas.microsoft.com/office/drawing/2010/main" val="0"/>
                </a:ext>
              </a:extLst>
            </a:blip>
            <a:srcRect t="12823"/>
            <a:stretch/>
          </p:blipFill>
          <p:spPr>
            <a:xfrm>
              <a:off x="437592" y="1787236"/>
              <a:ext cx="8378603" cy="4017321"/>
            </a:xfrm>
            <a:prstGeom prst="rect">
              <a:avLst/>
            </a:prstGeom>
          </p:spPr>
        </p:pic>
        <p:sp>
          <p:nvSpPr>
            <p:cNvPr id="8" name="Textfeld 7"/>
            <p:cNvSpPr txBox="1"/>
            <p:nvPr/>
          </p:nvSpPr>
          <p:spPr>
            <a:xfrm>
              <a:off x="623455" y="5278582"/>
              <a:ext cx="1589809" cy="369332"/>
            </a:xfrm>
            <a:prstGeom prst="rect">
              <a:avLst/>
            </a:prstGeom>
            <a:solidFill>
              <a:schemeClr val="bg1"/>
            </a:solidFill>
          </p:spPr>
          <p:txBody>
            <a:bodyPr wrap="square" rtlCol="0">
              <a:spAutoFit/>
            </a:bodyPr>
            <a:lstStyle/>
            <a:p>
              <a:r>
                <a:rPr lang="de-DE" dirty="0" err="1" smtClean="0">
                  <a:solidFill>
                    <a:schemeClr val="bg1"/>
                  </a:solidFill>
                </a:rPr>
                <a:t>abc</a:t>
              </a:r>
              <a:endParaRPr lang="en-US" dirty="0">
                <a:solidFill>
                  <a:schemeClr val="bg1"/>
                </a:solidFill>
              </a:endParaRPr>
            </a:p>
          </p:txBody>
        </p:sp>
        <p:sp>
          <p:nvSpPr>
            <p:cNvPr id="9" name="Textfeld 8"/>
            <p:cNvSpPr txBox="1"/>
            <p:nvPr/>
          </p:nvSpPr>
          <p:spPr>
            <a:xfrm>
              <a:off x="7010400" y="5285509"/>
              <a:ext cx="1589809" cy="369332"/>
            </a:xfrm>
            <a:prstGeom prst="rect">
              <a:avLst/>
            </a:prstGeom>
            <a:solidFill>
              <a:schemeClr val="bg1"/>
            </a:solidFill>
          </p:spPr>
          <p:txBody>
            <a:bodyPr wrap="square" rtlCol="0">
              <a:spAutoFit/>
            </a:bodyPr>
            <a:lstStyle/>
            <a:p>
              <a:r>
                <a:rPr lang="de-DE" dirty="0" err="1" smtClean="0">
                  <a:solidFill>
                    <a:schemeClr val="bg1"/>
                  </a:solidFill>
                </a:rPr>
                <a:t>abc</a:t>
              </a:r>
              <a:endParaRPr lang="en-US" dirty="0">
                <a:solidFill>
                  <a:schemeClr val="bg1"/>
                </a:solidFill>
              </a:endParaRPr>
            </a:p>
          </p:txBody>
        </p:sp>
      </p:grpSp>
      <p:sp>
        <p:nvSpPr>
          <p:cNvPr id="2" name="Content Placeholder 1"/>
          <p:cNvSpPr>
            <a:spLocks noGrp="1"/>
          </p:cNvSpPr>
          <p:nvPr>
            <p:ph idx="1"/>
          </p:nvPr>
        </p:nvSpPr>
        <p:spPr>
          <a:xfrm>
            <a:off x="4343399" y="4343400"/>
            <a:ext cx="4201916" cy="1066800"/>
          </a:xfrm>
          <a:solidFill>
            <a:schemeClr val="bg1">
              <a:lumMod val="85000"/>
              <a:alpha val="78000"/>
            </a:schemeClr>
          </a:solidFill>
        </p:spPr>
        <p:txBody>
          <a:bodyPr>
            <a:normAutofit/>
          </a:bodyPr>
          <a:lstStyle/>
          <a:p>
            <a:pPr>
              <a:lnSpc>
                <a:spcPct val="120000"/>
              </a:lnSpc>
              <a:buClr>
                <a:schemeClr val="tx2"/>
              </a:buClr>
              <a:buFont typeface="Wingdings" panose="05000000000000000000" pitchFamily="2" charset="2"/>
              <a:buChar char="ü"/>
            </a:pPr>
            <a:r>
              <a:rPr lang="en-US" altLang="en-US" sz="1600" b="1" dirty="0" smtClean="0">
                <a:latin typeface="+mj-lt"/>
              </a:rPr>
              <a:t>60 </a:t>
            </a:r>
            <a:r>
              <a:rPr lang="en-US" altLang="en-US" sz="1600" b="1" dirty="0" err="1" smtClean="0">
                <a:latin typeface="+mj-lt"/>
              </a:rPr>
              <a:t>Minuten</a:t>
            </a:r>
            <a:r>
              <a:rPr lang="en-US" altLang="en-US" sz="1600" b="1" dirty="0" smtClean="0">
                <a:latin typeface="+mj-lt"/>
              </a:rPr>
              <a:t>/Tag </a:t>
            </a:r>
            <a:r>
              <a:rPr lang="en-US" altLang="en-US" sz="1200" i="1" dirty="0" smtClean="0">
                <a:latin typeface="+mj-lt"/>
              </a:rPr>
              <a:t>(Institute of Medicine)</a:t>
            </a:r>
          </a:p>
          <a:p>
            <a:pPr>
              <a:lnSpc>
                <a:spcPct val="120000"/>
              </a:lnSpc>
              <a:buFont typeface="Wingdings" panose="05000000000000000000" pitchFamily="2" charset="2"/>
              <a:buChar char="ü"/>
            </a:pPr>
            <a:endParaRPr lang="en-US" altLang="en-US" sz="1600" b="1" dirty="0">
              <a:latin typeface="+mj-lt"/>
            </a:endParaRPr>
          </a:p>
          <a:p>
            <a:pPr marL="285750" lvl="1" indent="-285750">
              <a:lnSpc>
                <a:spcPct val="120000"/>
              </a:lnSpc>
              <a:buClr>
                <a:schemeClr val="tx2"/>
              </a:buClr>
              <a:buFont typeface="Wingdings" panose="05000000000000000000" pitchFamily="2" charset="2"/>
              <a:buChar char="ü"/>
            </a:pPr>
            <a:r>
              <a:rPr lang="en-US" altLang="en-US" sz="1600" b="1" dirty="0" smtClean="0">
                <a:latin typeface="+mj-lt"/>
              </a:rPr>
              <a:t>PAL &gt; 1.75 </a:t>
            </a:r>
            <a:r>
              <a:rPr lang="en-US" altLang="en-US" sz="1600" b="1" dirty="0" err="1" smtClean="0">
                <a:latin typeface="+mj-lt"/>
              </a:rPr>
              <a:t>für</a:t>
            </a:r>
            <a:r>
              <a:rPr lang="en-US" altLang="en-US" sz="1600" b="1" dirty="0" smtClean="0">
                <a:latin typeface="+mj-lt"/>
              </a:rPr>
              <a:t> </a:t>
            </a:r>
            <a:r>
              <a:rPr lang="en-US" altLang="en-US" sz="1600" b="1" dirty="0" err="1" smtClean="0">
                <a:latin typeface="+mj-lt"/>
              </a:rPr>
              <a:t>Gewichtsmanagement</a:t>
            </a:r>
            <a:r>
              <a:rPr lang="en-US" altLang="en-US" sz="1600" b="1" dirty="0">
                <a:latin typeface="+mj-lt"/>
              </a:rPr>
              <a:t> </a:t>
            </a:r>
            <a:r>
              <a:rPr lang="en-US" altLang="en-US" sz="1200" i="1" dirty="0" smtClean="0">
                <a:latin typeface="+mj-lt"/>
              </a:rPr>
              <a:t>(WHO)</a:t>
            </a:r>
            <a:endParaRPr lang="en-US" altLang="en-US" sz="1200" i="1" dirty="0">
              <a:latin typeface="+mj-lt"/>
            </a:endParaRPr>
          </a:p>
          <a:p>
            <a:pPr>
              <a:lnSpc>
                <a:spcPct val="120000"/>
              </a:lnSpc>
              <a:buFont typeface="Wingdings" panose="05000000000000000000" pitchFamily="2" charset="2"/>
              <a:buChar char="ü"/>
            </a:pPr>
            <a:endParaRPr lang="en-US" sz="1600" b="1" dirty="0">
              <a:latin typeface="+mj-lt"/>
            </a:endParaRPr>
          </a:p>
        </p:txBody>
      </p:sp>
    </p:spTree>
    <p:extLst>
      <p:ext uri="{BB962C8B-B14F-4D97-AF65-F5344CB8AC3E}">
        <p14:creationId xmlns:p14="http://schemas.microsoft.com/office/powerpoint/2010/main" val="1789630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2441"/>
            <a:ext cx="5334000" cy="325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6251445" y="6019801"/>
            <a:ext cx="2633133" cy="296333"/>
          </a:xfrm>
        </p:spPr>
        <p:txBody>
          <a:bodyPr>
            <a:normAutofit/>
          </a:bodyPr>
          <a:lstStyle/>
          <a:p>
            <a:pPr marL="0" indent="0" algn="r">
              <a:buNone/>
            </a:pPr>
            <a:r>
              <a:rPr lang="en-US" sz="1200" i="1" dirty="0" smtClean="0">
                <a:solidFill>
                  <a:schemeClr val="tx1">
                    <a:lumMod val="95000"/>
                    <a:lumOff val="5000"/>
                  </a:schemeClr>
                </a:solidFill>
              </a:rPr>
              <a:t>Pate et al. 1995</a:t>
            </a:r>
            <a:endParaRPr lang="en-US" sz="1200" i="1" dirty="0">
              <a:solidFill>
                <a:schemeClr val="tx1">
                  <a:lumMod val="95000"/>
                  <a:lumOff val="5000"/>
                </a:schemeClr>
              </a:solidFill>
            </a:endParaRPr>
          </a:p>
        </p:txBody>
      </p:sp>
      <p:sp>
        <p:nvSpPr>
          <p:cNvPr id="3" name="Title 2"/>
          <p:cNvSpPr>
            <a:spLocks noGrp="1"/>
          </p:cNvSpPr>
          <p:nvPr>
            <p:ph type="title"/>
          </p:nvPr>
        </p:nvSpPr>
        <p:spPr/>
        <p:txBody>
          <a:bodyPr>
            <a:normAutofit/>
          </a:bodyPr>
          <a:lstStyle/>
          <a:p>
            <a:r>
              <a:rPr lang="en-US" sz="3600" dirty="0" smtClean="0"/>
              <a:t>Dose-Response </a:t>
            </a:r>
            <a:r>
              <a:rPr lang="en-US" sz="3600" dirty="0" err="1" smtClean="0"/>
              <a:t>Verhältnis</a:t>
            </a:r>
            <a:endParaRPr lang="en-US" sz="3600" dirty="0"/>
          </a:p>
        </p:txBody>
      </p:sp>
      <p:pic>
        <p:nvPicPr>
          <p:cNvPr id="10242" name="Picture 2" descr="Prevention Guidelines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28279"/>
          <a:stretch/>
        </p:blipFill>
        <p:spPr bwMode="auto">
          <a:xfrm>
            <a:off x="5105400" y="2438401"/>
            <a:ext cx="3779178"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3429000" y="5732994"/>
            <a:ext cx="1333500" cy="29633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1200" i="1" dirty="0" err="1" smtClean="0">
                <a:solidFill>
                  <a:schemeClr val="tx1">
                    <a:lumMod val="95000"/>
                    <a:lumOff val="5000"/>
                  </a:schemeClr>
                </a:solidFill>
              </a:rPr>
              <a:t>Arem</a:t>
            </a:r>
            <a:r>
              <a:rPr lang="en-US" sz="1200" i="1" dirty="0" smtClean="0">
                <a:solidFill>
                  <a:schemeClr val="tx1">
                    <a:lumMod val="95000"/>
                    <a:lumOff val="5000"/>
                  </a:schemeClr>
                </a:solidFill>
              </a:rPr>
              <a:t> et al. 2015</a:t>
            </a:r>
            <a:endParaRPr lang="en-US" sz="1200" i="1" dirty="0">
              <a:solidFill>
                <a:schemeClr val="tx1">
                  <a:lumMod val="95000"/>
                  <a:lumOff val="5000"/>
                </a:schemeClr>
              </a:solidFill>
            </a:endParaRPr>
          </a:p>
        </p:txBody>
      </p:sp>
    </p:spTree>
    <p:extLst>
      <p:ext uri="{BB962C8B-B14F-4D97-AF65-F5344CB8AC3E}">
        <p14:creationId xmlns:p14="http://schemas.microsoft.com/office/powerpoint/2010/main" val="2339763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287274" y="2838838"/>
            <a:ext cx="8465819" cy="3063240"/>
            <a:chOff x="415384" y="2514600"/>
            <a:chExt cx="8465819" cy="3063240"/>
          </a:xfrm>
        </p:grpSpPr>
        <p:pic>
          <p:nvPicPr>
            <p:cNvPr id="16" name="Grafik 15"/>
            <p:cNvPicPr>
              <a:picLocks noChangeAspect="1"/>
            </p:cNvPicPr>
            <p:nvPr/>
          </p:nvPicPr>
          <p:blipFill>
            <a:blip r:embed="rId3"/>
            <a:stretch>
              <a:fillRect/>
            </a:stretch>
          </p:blipFill>
          <p:spPr>
            <a:xfrm>
              <a:off x="415384" y="2514600"/>
              <a:ext cx="8465819" cy="3063240"/>
            </a:xfrm>
            <a:prstGeom prst="rect">
              <a:avLst/>
            </a:prstGeom>
          </p:spPr>
        </p:pic>
        <p:cxnSp>
          <p:nvCxnSpPr>
            <p:cNvPr id="13" name="Gerader Verbinder 12"/>
            <p:cNvCxnSpPr/>
            <p:nvPr/>
          </p:nvCxnSpPr>
          <p:spPr>
            <a:xfrm>
              <a:off x="4966855" y="3896591"/>
              <a:ext cx="44680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8" name="Gerader Verbinder 17"/>
            <p:cNvCxnSpPr/>
            <p:nvPr/>
          </p:nvCxnSpPr>
          <p:spPr>
            <a:xfrm>
              <a:off x="6030191" y="4132119"/>
              <a:ext cx="44680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17" name="Gerader Verbinder 16"/>
            <p:cNvCxnSpPr/>
            <p:nvPr/>
          </p:nvCxnSpPr>
          <p:spPr>
            <a:xfrm>
              <a:off x="7103918" y="4526972"/>
              <a:ext cx="446809"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grpSp>
      <p:sp>
        <p:nvSpPr>
          <p:cNvPr id="2" name="Titel 1"/>
          <p:cNvSpPr>
            <a:spLocks noGrp="1"/>
          </p:cNvSpPr>
          <p:nvPr>
            <p:ph type="title"/>
          </p:nvPr>
        </p:nvSpPr>
        <p:spPr>
          <a:xfrm>
            <a:off x="265177" y="447088"/>
            <a:ext cx="8616026" cy="1129862"/>
          </a:xfrm>
        </p:spPr>
        <p:txBody>
          <a:bodyPr/>
          <a:lstStyle/>
          <a:p>
            <a:r>
              <a:rPr lang="de-DE" sz="3200" dirty="0"/>
              <a:t>Bewegungsverhalten bei </a:t>
            </a:r>
            <a:br>
              <a:rPr lang="de-DE" sz="3200" dirty="0"/>
            </a:br>
            <a:r>
              <a:rPr lang="de-DE" sz="3200" dirty="0"/>
              <a:t>Kindern und Jugendlichen</a:t>
            </a:r>
            <a:endParaRPr lang="en-US" sz="3200" dirty="0"/>
          </a:p>
        </p:txBody>
      </p:sp>
      <p:sp>
        <p:nvSpPr>
          <p:cNvPr id="5" name="Inhaltsplatzhalter 4"/>
          <p:cNvSpPr>
            <a:spLocks noGrp="1"/>
          </p:cNvSpPr>
          <p:nvPr>
            <p:ph idx="1"/>
          </p:nvPr>
        </p:nvSpPr>
        <p:spPr>
          <a:xfrm>
            <a:off x="309372" y="2477577"/>
            <a:ext cx="8421624" cy="464206"/>
          </a:xfrm>
        </p:spPr>
        <p:txBody>
          <a:bodyPr>
            <a:normAutofit/>
          </a:bodyPr>
          <a:lstStyle/>
          <a:p>
            <a:pPr marL="0" indent="0">
              <a:buNone/>
            </a:pPr>
            <a:r>
              <a:rPr lang="de-DE" sz="1600" u="sng" dirty="0"/>
              <a:t>Anteil an Kinder und Jugendlichen mit 60 Minuten Bewegung/Tag</a:t>
            </a:r>
            <a:endParaRPr lang="en-US" sz="1600" u="sng" dirty="0"/>
          </a:p>
        </p:txBody>
      </p:sp>
      <p:sp>
        <p:nvSpPr>
          <p:cNvPr id="10" name="Textfeld 9"/>
          <p:cNvSpPr txBox="1"/>
          <p:nvPr/>
        </p:nvSpPr>
        <p:spPr>
          <a:xfrm>
            <a:off x="5433933" y="5735404"/>
            <a:ext cx="3399074" cy="276999"/>
          </a:xfrm>
          <a:prstGeom prst="rect">
            <a:avLst/>
          </a:prstGeom>
          <a:noFill/>
        </p:spPr>
        <p:txBody>
          <a:bodyPr wrap="square" rtlCol="0">
            <a:spAutoFit/>
          </a:bodyPr>
          <a:lstStyle/>
          <a:p>
            <a:r>
              <a:rPr lang="de-DE" sz="1200" i="1" dirty="0">
                <a:solidFill>
                  <a:schemeClr val="tx2"/>
                </a:solidFill>
              </a:rPr>
              <a:t>Robert Koch Institut 2018</a:t>
            </a:r>
            <a:endParaRPr lang="en-US" sz="1200" i="1" dirty="0">
              <a:solidFill>
                <a:schemeClr val="tx2"/>
              </a:solidFill>
            </a:endParaRPr>
          </a:p>
        </p:txBody>
      </p:sp>
      <p:sp>
        <p:nvSpPr>
          <p:cNvPr id="3" name="Rechteck 2"/>
          <p:cNvSpPr/>
          <p:nvPr/>
        </p:nvSpPr>
        <p:spPr>
          <a:xfrm>
            <a:off x="7063745" y="5735403"/>
            <a:ext cx="1667251" cy="276999"/>
          </a:xfrm>
          <a:prstGeom prst="rect">
            <a:avLst/>
          </a:prstGeom>
        </p:spPr>
        <p:txBody>
          <a:bodyPr wrap="none">
            <a:spAutoFit/>
          </a:bodyPr>
          <a:lstStyle/>
          <a:p>
            <a:r>
              <a:rPr lang="de-DE" sz="1200" i="1" dirty="0">
                <a:solidFill>
                  <a:srgbClr val="C00000"/>
                </a:solidFill>
              </a:rPr>
              <a:t>/ HBSC Österreich 2014 </a:t>
            </a:r>
            <a:endParaRPr lang="en-US" sz="1200" dirty="0"/>
          </a:p>
        </p:txBody>
      </p:sp>
      <p:sp>
        <p:nvSpPr>
          <p:cNvPr id="11" name="Content Placeholder 1"/>
          <p:cNvSpPr txBox="1">
            <a:spLocks/>
          </p:cNvSpPr>
          <p:nvPr/>
        </p:nvSpPr>
        <p:spPr>
          <a:xfrm>
            <a:off x="1074841" y="2838838"/>
            <a:ext cx="5542340" cy="4019162"/>
          </a:xfrm>
          <a:prstGeom prst="rect">
            <a:avLst/>
          </a:prstGeom>
        </p:spPr>
        <p:txBody>
          <a:bodyPr>
            <a:normAutofit/>
          </a:bodyPr>
          <a:lstStyle>
            <a:lvl1pPr marL="205740" indent="-171450" algn="l" defTabSz="685800" rtl="0" eaLnBrk="1" latinLnBrk="0" hangingPunct="1">
              <a:lnSpc>
                <a:spcPct val="90000"/>
              </a:lnSpc>
              <a:spcBef>
                <a:spcPts val="1350"/>
              </a:spcBef>
              <a:buSzPct val="80000"/>
              <a:buFont typeface="Wingdings" panose="05000000000000000000" pitchFamily="2" charset="2"/>
              <a:buChar char="§"/>
              <a:defRPr sz="1500" kern="1200">
                <a:solidFill>
                  <a:schemeClr val="tx1"/>
                </a:solidFill>
                <a:latin typeface="+mn-lt"/>
                <a:ea typeface="+mn-ea"/>
                <a:cs typeface="+mn-cs"/>
              </a:defRPr>
            </a:lvl1pPr>
            <a:lvl2pPr marL="445770" indent="-171450" algn="l" defTabSz="685800" rtl="0" eaLnBrk="1" latinLnBrk="0" hangingPunct="1">
              <a:lnSpc>
                <a:spcPct val="90000"/>
              </a:lnSpc>
              <a:spcBef>
                <a:spcPts val="750"/>
              </a:spcBef>
              <a:buSzPct val="80000"/>
              <a:buFont typeface="Wingdings" panose="05000000000000000000" pitchFamily="2" charset="2"/>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SzPct val="80000"/>
              <a:buFont typeface="Wingdings" panose="05000000000000000000" pitchFamily="2" charset="2"/>
              <a:buChar char="§"/>
              <a:defRPr sz="1200" kern="1200">
                <a:solidFill>
                  <a:schemeClr val="tx1"/>
                </a:solidFill>
                <a:latin typeface="+mn-lt"/>
                <a:ea typeface="+mn-ea"/>
                <a:cs typeface="+mn-cs"/>
              </a:defRPr>
            </a:lvl3pPr>
            <a:lvl4pPr marL="92583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4pPr>
            <a:lvl5pPr marL="116586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anose="05000000000000000000" pitchFamily="2" charset="2"/>
              <a:buChar char="§"/>
              <a:defRPr sz="1050" kern="1200">
                <a:solidFill>
                  <a:schemeClr val="tx1"/>
                </a:solidFill>
                <a:latin typeface="+mn-lt"/>
                <a:ea typeface="+mn-ea"/>
                <a:cs typeface="+mn-cs"/>
              </a:defRPr>
            </a:lvl9pPr>
          </a:lstStyle>
          <a:p>
            <a:pPr lvl="1">
              <a:buClr>
                <a:schemeClr val="tx2">
                  <a:lumMod val="75000"/>
                </a:schemeClr>
              </a:buClr>
            </a:pPr>
            <a:endParaRPr lang="en-US" sz="1200" i="1" dirty="0">
              <a:solidFill>
                <a:schemeClr val="accent5">
                  <a:lumMod val="50000"/>
                </a:schemeClr>
              </a:solidFill>
            </a:endParaRPr>
          </a:p>
        </p:txBody>
      </p:sp>
    </p:spTree>
    <p:extLst>
      <p:ext uri="{BB962C8B-B14F-4D97-AF65-F5344CB8AC3E}">
        <p14:creationId xmlns:p14="http://schemas.microsoft.com/office/powerpoint/2010/main" val="807531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016" y="542753"/>
            <a:ext cx="6702552" cy="700831"/>
          </a:xfrm>
        </p:spPr>
        <p:txBody>
          <a:bodyPr/>
          <a:lstStyle/>
          <a:p>
            <a:r>
              <a:rPr lang="de-DE" sz="3200" dirty="0"/>
              <a:t>Mediennutzung und Körpergewicht</a:t>
            </a:r>
            <a:endParaRPr lang="en-US" sz="3200" dirty="0"/>
          </a:p>
        </p:txBody>
      </p:sp>
      <p:sp>
        <p:nvSpPr>
          <p:cNvPr id="22" name="Textfeld 21"/>
          <p:cNvSpPr txBox="1"/>
          <p:nvPr/>
        </p:nvSpPr>
        <p:spPr>
          <a:xfrm>
            <a:off x="2282290" y="5580341"/>
            <a:ext cx="2862072" cy="276999"/>
          </a:xfrm>
          <a:prstGeom prst="rect">
            <a:avLst/>
          </a:prstGeom>
          <a:noFill/>
        </p:spPr>
        <p:txBody>
          <a:bodyPr wrap="square" rtlCol="0">
            <a:spAutoFit/>
          </a:bodyPr>
          <a:lstStyle/>
          <a:p>
            <a:pPr algn="r"/>
            <a:r>
              <a:rPr lang="de-DE" sz="1200" i="1" dirty="0">
                <a:solidFill>
                  <a:schemeClr val="tx2"/>
                </a:solidFill>
              </a:rPr>
              <a:t>Nach HBSC Österreich 2014</a:t>
            </a:r>
            <a:endParaRPr lang="en-US" sz="1200" i="1" dirty="0">
              <a:solidFill>
                <a:schemeClr val="tx2"/>
              </a:solidFill>
            </a:endParaRPr>
          </a:p>
        </p:txBody>
      </p:sp>
      <p:grpSp>
        <p:nvGrpSpPr>
          <p:cNvPr id="5" name="Gruppieren 4"/>
          <p:cNvGrpSpPr/>
          <p:nvPr/>
        </p:nvGrpSpPr>
        <p:grpSpPr>
          <a:xfrm>
            <a:off x="5683532" y="2515031"/>
            <a:ext cx="3200474" cy="2934826"/>
            <a:chOff x="5726141" y="1990231"/>
            <a:chExt cx="3200474" cy="2934826"/>
          </a:xfrm>
        </p:grpSpPr>
        <p:pic>
          <p:nvPicPr>
            <p:cNvPr id="23" name="Grafik 22"/>
            <p:cNvPicPr>
              <a:picLocks noChangeAspect="1"/>
            </p:cNvPicPr>
            <p:nvPr/>
          </p:nvPicPr>
          <p:blipFill rotWithShape="1">
            <a:blip r:embed="rId3">
              <a:extLst>
                <a:ext uri="{28A0092B-C50C-407E-A947-70E740481C1C}">
                  <a14:useLocalDpi xmlns:a14="http://schemas.microsoft.com/office/drawing/2010/main" val="0"/>
                </a:ext>
              </a:extLst>
            </a:blip>
            <a:srcRect l="34408" t="20235" b="15805"/>
            <a:stretch/>
          </p:blipFill>
          <p:spPr>
            <a:xfrm>
              <a:off x="5726141" y="2701636"/>
              <a:ext cx="3200474" cy="2223421"/>
            </a:xfrm>
            <a:prstGeom prst="rect">
              <a:avLst/>
            </a:prstGeom>
          </p:spPr>
        </p:pic>
        <p:pic>
          <p:nvPicPr>
            <p:cNvPr id="24" name="Grafik 23"/>
            <p:cNvPicPr>
              <a:picLocks noChangeAspect="1"/>
            </p:cNvPicPr>
            <p:nvPr/>
          </p:nvPicPr>
          <p:blipFill rotWithShape="1">
            <a:blip r:embed="rId3">
              <a:extLst>
                <a:ext uri="{28A0092B-C50C-407E-A947-70E740481C1C}">
                  <a14:useLocalDpi xmlns:a14="http://schemas.microsoft.com/office/drawing/2010/main" val="0"/>
                </a:ext>
              </a:extLst>
            </a:blip>
            <a:srcRect t="24095" r="73523" b="59718"/>
            <a:stretch/>
          </p:blipFill>
          <p:spPr>
            <a:xfrm>
              <a:off x="7969166" y="2832214"/>
              <a:ext cx="899600" cy="376373"/>
            </a:xfrm>
            <a:prstGeom prst="rect">
              <a:avLst/>
            </a:prstGeom>
          </p:spPr>
        </p:pic>
        <p:sp>
          <p:nvSpPr>
            <p:cNvPr id="26" name="Textfeld 25"/>
            <p:cNvSpPr txBox="1"/>
            <p:nvPr/>
          </p:nvSpPr>
          <p:spPr>
            <a:xfrm>
              <a:off x="5726141" y="1990231"/>
              <a:ext cx="3181590" cy="523220"/>
            </a:xfrm>
            <a:prstGeom prst="rect">
              <a:avLst/>
            </a:prstGeom>
            <a:solidFill>
              <a:schemeClr val="bg1"/>
            </a:solidFill>
          </p:spPr>
          <p:txBody>
            <a:bodyPr wrap="square" rtlCol="0">
              <a:spAutoFit/>
            </a:bodyPr>
            <a:lstStyle/>
            <a:p>
              <a:r>
                <a:rPr lang="de-DE" sz="1400" b="1" dirty="0"/>
                <a:t>Übergewicht/Adipositas bei </a:t>
              </a:r>
            </a:p>
            <a:p>
              <a:r>
                <a:rPr lang="de-DE" sz="1400" b="1" dirty="0"/>
                <a:t>5- bis 19-jährigen in Österreich</a:t>
              </a:r>
              <a:endParaRPr lang="en-US" sz="1400" dirty="0"/>
            </a:p>
          </p:txBody>
        </p:sp>
      </p:grpSp>
      <p:sp>
        <p:nvSpPr>
          <p:cNvPr id="27" name="Textfeld 26"/>
          <p:cNvSpPr txBox="1"/>
          <p:nvPr/>
        </p:nvSpPr>
        <p:spPr>
          <a:xfrm>
            <a:off x="6172200" y="5580340"/>
            <a:ext cx="2862072" cy="276999"/>
          </a:xfrm>
          <a:prstGeom prst="rect">
            <a:avLst/>
          </a:prstGeom>
          <a:noFill/>
        </p:spPr>
        <p:txBody>
          <a:bodyPr wrap="square" rtlCol="0">
            <a:spAutoFit/>
          </a:bodyPr>
          <a:lstStyle/>
          <a:p>
            <a:pPr algn="r"/>
            <a:r>
              <a:rPr lang="de-DE" sz="1200" i="1" dirty="0">
                <a:solidFill>
                  <a:schemeClr val="tx2"/>
                </a:solidFill>
              </a:rPr>
              <a:t>NCD </a:t>
            </a:r>
            <a:r>
              <a:rPr lang="de-DE" sz="1200" i="1" dirty="0" err="1">
                <a:solidFill>
                  <a:schemeClr val="tx2"/>
                </a:solidFill>
              </a:rPr>
              <a:t>Risk</a:t>
            </a:r>
            <a:r>
              <a:rPr lang="de-DE" sz="1200" i="1" dirty="0">
                <a:solidFill>
                  <a:schemeClr val="tx2"/>
                </a:solidFill>
              </a:rPr>
              <a:t> </a:t>
            </a:r>
            <a:r>
              <a:rPr lang="de-DE" sz="1200" i="1" dirty="0" err="1">
                <a:solidFill>
                  <a:schemeClr val="tx2"/>
                </a:solidFill>
              </a:rPr>
              <a:t>Factor</a:t>
            </a:r>
            <a:r>
              <a:rPr lang="de-DE" sz="1200" i="1" dirty="0">
                <a:solidFill>
                  <a:schemeClr val="tx2"/>
                </a:solidFill>
              </a:rPr>
              <a:t> Collaboration2017</a:t>
            </a:r>
            <a:endParaRPr lang="en-US" sz="1200" i="1" dirty="0">
              <a:solidFill>
                <a:schemeClr val="tx2"/>
              </a:solidFill>
            </a:endParaRPr>
          </a:p>
        </p:txBody>
      </p:sp>
      <p:grpSp>
        <p:nvGrpSpPr>
          <p:cNvPr id="4" name="Gruppieren 3"/>
          <p:cNvGrpSpPr/>
          <p:nvPr/>
        </p:nvGrpSpPr>
        <p:grpSpPr>
          <a:xfrm>
            <a:off x="262629" y="2358933"/>
            <a:ext cx="4912213" cy="3090924"/>
            <a:chOff x="262631" y="1990231"/>
            <a:chExt cx="4912213" cy="3090924"/>
          </a:xfrm>
        </p:grpSpPr>
        <p:sp>
          <p:nvSpPr>
            <p:cNvPr id="25" name="Textfeld 24"/>
            <p:cNvSpPr txBox="1"/>
            <p:nvPr/>
          </p:nvSpPr>
          <p:spPr>
            <a:xfrm>
              <a:off x="262631" y="1990231"/>
              <a:ext cx="4912213" cy="268984"/>
            </a:xfrm>
            <a:prstGeom prst="rect">
              <a:avLst/>
            </a:prstGeom>
            <a:noFill/>
          </p:spPr>
          <p:txBody>
            <a:bodyPr wrap="square" rtlCol="0">
              <a:spAutoFit/>
            </a:bodyPr>
            <a:lstStyle/>
            <a:p>
              <a:pPr>
                <a:lnSpc>
                  <a:spcPct val="80000"/>
                </a:lnSpc>
              </a:pPr>
              <a:r>
                <a:rPr lang="de-DE" sz="1400" b="1" dirty="0"/>
                <a:t>Anteil an Jugendlichen mit mehr als 2 Stunden TV pro Tag</a:t>
              </a:r>
              <a:endParaRPr lang="en-US" sz="1400" dirty="0"/>
            </a:p>
          </p:txBody>
        </p:sp>
        <p:graphicFrame>
          <p:nvGraphicFramePr>
            <p:cNvPr id="16" name="Diagramm 15"/>
            <p:cNvGraphicFramePr>
              <a:graphicFrameLocks/>
            </p:cNvGraphicFramePr>
            <p:nvPr>
              <p:extLst>
                <p:ext uri="{D42A27DB-BD31-4B8C-83A1-F6EECF244321}">
                  <p14:modId xmlns:p14="http://schemas.microsoft.com/office/powerpoint/2010/main" val="1804611333"/>
                </p:ext>
              </p:extLst>
            </p:nvPr>
          </p:nvGraphicFramePr>
          <p:xfrm>
            <a:off x="432737" y="2259215"/>
            <a:ext cx="4572000" cy="282194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feld 2"/>
          <p:cNvSpPr txBox="1"/>
          <p:nvPr/>
        </p:nvSpPr>
        <p:spPr>
          <a:xfrm>
            <a:off x="262629" y="3813346"/>
            <a:ext cx="288087" cy="307777"/>
          </a:xfrm>
          <a:prstGeom prst="rect">
            <a:avLst/>
          </a:prstGeom>
          <a:noFill/>
        </p:spPr>
        <p:txBody>
          <a:bodyPr wrap="square" rtlCol="0">
            <a:spAutoFit/>
          </a:bodyPr>
          <a:lstStyle/>
          <a:p>
            <a:r>
              <a:rPr lang="de-DE" sz="1400" b="1" dirty="0"/>
              <a:t>%</a:t>
            </a:r>
            <a:endParaRPr lang="en-US" sz="1400" b="1" dirty="0"/>
          </a:p>
        </p:txBody>
      </p:sp>
    </p:spTree>
    <p:extLst>
      <p:ext uri="{BB962C8B-B14F-4D97-AF65-F5344CB8AC3E}">
        <p14:creationId xmlns:p14="http://schemas.microsoft.com/office/powerpoint/2010/main" val="2786075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3276600" cy="4191000"/>
          </a:xfrm>
        </p:spPr>
        <p:txBody>
          <a:bodyPr>
            <a:normAutofit/>
          </a:bodyPr>
          <a:lstStyle/>
          <a:p>
            <a:pPr marL="0" indent="0">
              <a:lnSpc>
                <a:spcPts val="2400"/>
              </a:lnSpc>
              <a:buClr>
                <a:schemeClr val="tx2"/>
              </a:buClr>
              <a:buNone/>
            </a:pPr>
            <a:r>
              <a:rPr lang="en-US" sz="2000" b="1" dirty="0" smtClean="0"/>
              <a:t>Ca. 70% </a:t>
            </a:r>
            <a:r>
              <a:rPr lang="en-US" sz="2000" b="1" dirty="0" err="1" smtClean="0"/>
              <a:t>aller</a:t>
            </a:r>
            <a:r>
              <a:rPr lang="en-US" sz="2000" b="1" dirty="0" smtClean="0"/>
              <a:t> HK-</a:t>
            </a:r>
            <a:r>
              <a:rPr lang="en-US" sz="2000" b="1" dirty="0" err="1" smtClean="0"/>
              <a:t>Probleme</a:t>
            </a:r>
            <a:r>
              <a:rPr lang="en-US" sz="2000" b="1" dirty="0" smtClean="0"/>
              <a:t> </a:t>
            </a:r>
            <a:r>
              <a:rPr lang="en-US" sz="2000" b="1" dirty="0" err="1" smtClean="0"/>
              <a:t>im</a:t>
            </a:r>
            <a:r>
              <a:rPr lang="en-US" sz="2000" b="1" dirty="0" smtClean="0"/>
              <a:t> </a:t>
            </a:r>
            <a:r>
              <a:rPr lang="en-US" sz="2000" b="1" dirty="0" err="1" smtClean="0"/>
              <a:t>Zusammenhang</a:t>
            </a:r>
            <a:r>
              <a:rPr lang="en-US" sz="2000" b="1" dirty="0" smtClean="0"/>
              <a:t> </a:t>
            </a:r>
            <a:r>
              <a:rPr lang="en-US" sz="2000" b="1" dirty="0" err="1" smtClean="0"/>
              <a:t>mit</a:t>
            </a:r>
            <a:r>
              <a:rPr lang="en-US" sz="2000" b="1" dirty="0" smtClean="0"/>
              <a:t> </a:t>
            </a:r>
            <a:r>
              <a:rPr lang="en-US" sz="2000" b="1" dirty="0" err="1" smtClean="0"/>
              <a:t>Adipositas</a:t>
            </a:r>
            <a:r>
              <a:rPr lang="en-US" sz="2000" b="1" dirty="0" smtClean="0"/>
              <a:t> </a:t>
            </a:r>
            <a:r>
              <a:rPr lang="en-US" sz="1200" i="1" dirty="0" smtClean="0"/>
              <a:t>(WHO 2009)</a:t>
            </a:r>
            <a:endParaRPr lang="en-US" sz="1200" i="1" dirty="0"/>
          </a:p>
          <a:p>
            <a:pPr>
              <a:lnSpc>
                <a:spcPts val="2400"/>
              </a:lnSpc>
              <a:buClr>
                <a:schemeClr val="tx2"/>
              </a:buClr>
            </a:pPr>
            <a:endParaRPr lang="en-US" sz="1400" dirty="0" smtClean="0"/>
          </a:p>
          <a:p>
            <a:pPr>
              <a:lnSpc>
                <a:spcPts val="2400"/>
              </a:lnSpc>
              <a:buClr>
                <a:schemeClr val="tx2"/>
              </a:buClr>
              <a:buFont typeface="Wingdings" panose="05000000000000000000" pitchFamily="2" charset="2"/>
              <a:buChar char="Ø"/>
            </a:pPr>
            <a:r>
              <a:rPr lang="en-US" sz="1900" dirty="0" err="1" smtClean="0"/>
              <a:t>Gesundheitsausgaben</a:t>
            </a:r>
            <a:r>
              <a:rPr lang="en-US" sz="1900" dirty="0" smtClean="0"/>
              <a:t> </a:t>
            </a:r>
            <a:r>
              <a:rPr lang="en-US" sz="1900" dirty="0" err="1" smtClean="0"/>
              <a:t>bei</a:t>
            </a:r>
            <a:r>
              <a:rPr lang="en-US" sz="1900" dirty="0" smtClean="0"/>
              <a:t> </a:t>
            </a:r>
            <a:r>
              <a:rPr lang="en-US" sz="1900" dirty="0" err="1" smtClean="0"/>
              <a:t>adipösen</a:t>
            </a:r>
            <a:r>
              <a:rPr lang="en-US" sz="1900" dirty="0" smtClean="0"/>
              <a:t> </a:t>
            </a:r>
            <a:r>
              <a:rPr lang="en-US" sz="1900" dirty="0" err="1" smtClean="0"/>
              <a:t>Personen</a:t>
            </a:r>
            <a:r>
              <a:rPr lang="en-US" sz="1900" dirty="0" smtClean="0"/>
              <a:t> pro </a:t>
            </a:r>
            <a:r>
              <a:rPr lang="en-US" sz="1900" dirty="0" err="1" smtClean="0"/>
              <a:t>Jahr</a:t>
            </a:r>
            <a:r>
              <a:rPr lang="en-US" sz="1900" dirty="0" smtClean="0"/>
              <a:t> um ca. 42% </a:t>
            </a:r>
            <a:r>
              <a:rPr lang="en-US" sz="1900" dirty="0" err="1" smtClean="0"/>
              <a:t>höher</a:t>
            </a:r>
            <a:r>
              <a:rPr lang="en-US" sz="1900" dirty="0" smtClean="0"/>
              <a:t> </a:t>
            </a:r>
            <a:r>
              <a:rPr lang="en-US" sz="1900" dirty="0" err="1" smtClean="0"/>
              <a:t>als</a:t>
            </a:r>
            <a:r>
              <a:rPr lang="en-US" sz="1900" dirty="0" smtClean="0"/>
              <a:t> </a:t>
            </a:r>
            <a:r>
              <a:rPr lang="en-US" sz="1900" dirty="0" err="1" smtClean="0"/>
              <a:t>bei</a:t>
            </a:r>
            <a:r>
              <a:rPr lang="en-US" sz="1900" dirty="0" smtClean="0"/>
              <a:t> </a:t>
            </a:r>
            <a:r>
              <a:rPr lang="en-US" sz="1900" dirty="0" err="1" smtClean="0"/>
              <a:t>Normalgewichtigen</a:t>
            </a:r>
            <a:endParaRPr lang="en-US" sz="1900" dirty="0" smtClean="0"/>
          </a:p>
          <a:p>
            <a:pPr marL="168275" lvl="4" indent="0" algn="r">
              <a:lnSpc>
                <a:spcPts val="2400"/>
              </a:lnSpc>
              <a:buClr>
                <a:schemeClr val="tx2"/>
              </a:buClr>
              <a:buNone/>
            </a:pPr>
            <a:r>
              <a:rPr lang="en-US" sz="1200" i="1" dirty="0" smtClean="0"/>
              <a:t>(</a:t>
            </a:r>
            <a:r>
              <a:rPr lang="en-US" sz="1200" i="1" dirty="0"/>
              <a:t>Finkelstein et al. </a:t>
            </a:r>
            <a:r>
              <a:rPr lang="en-US" sz="1200" i="1" dirty="0" smtClean="0"/>
              <a:t>2009</a:t>
            </a:r>
            <a:r>
              <a:rPr lang="en-US" sz="1200" i="1" dirty="0"/>
              <a:t>)</a:t>
            </a:r>
          </a:p>
          <a:p>
            <a:pPr>
              <a:lnSpc>
                <a:spcPts val="2400"/>
              </a:lnSpc>
              <a:buClr>
                <a:schemeClr val="tx2"/>
              </a:buClr>
            </a:pPr>
            <a:endParaRPr lang="en-US" dirty="0"/>
          </a:p>
          <a:p>
            <a:pPr>
              <a:lnSpc>
                <a:spcPts val="2400"/>
              </a:lnSpc>
              <a:buClr>
                <a:schemeClr val="tx2"/>
              </a:buClr>
            </a:pPr>
            <a:endParaRPr lang="en-US" dirty="0"/>
          </a:p>
        </p:txBody>
      </p:sp>
      <p:sp>
        <p:nvSpPr>
          <p:cNvPr id="3" name="Title 2"/>
          <p:cNvSpPr>
            <a:spLocks noGrp="1"/>
          </p:cNvSpPr>
          <p:nvPr>
            <p:ph type="title"/>
          </p:nvPr>
        </p:nvSpPr>
        <p:spPr/>
        <p:txBody>
          <a:bodyPr>
            <a:normAutofit/>
          </a:bodyPr>
          <a:lstStyle/>
          <a:p>
            <a:r>
              <a:rPr lang="en-US" sz="3600" dirty="0" err="1" smtClean="0"/>
              <a:t>Körpergewicht</a:t>
            </a:r>
            <a:r>
              <a:rPr lang="en-US" sz="3600" dirty="0" smtClean="0"/>
              <a:t> und Gesundheit</a:t>
            </a:r>
            <a:endParaRPr lang="en-US" sz="3600" dirty="0"/>
          </a:p>
        </p:txBody>
      </p:sp>
      <p:pic>
        <p:nvPicPr>
          <p:cNvPr id="4100" name="Picture 4" descr="DESCRIPTION"/>
          <p:cNvPicPr>
            <a:picLocks noChangeAspect="1" noChangeArrowheads="1"/>
          </p:cNvPicPr>
          <p:nvPr/>
        </p:nvPicPr>
        <p:blipFill rotWithShape="1">
          <a:blip r:embed="rId3">
            <a:extLst>
              <a:ext uri="{28A0092B-C50C-407E-A947-70E740481C1C}">
                <a14:useLocalDpi xmlns:a14="http://schemas.microsoft.com/office/drawing/2010/main" val="0"/>
              </a:ext>
            </a:extLst>
          </a:blip>
          <a:srcRect t="4849"/>
          <a:stretch/>
        </p:blipFill>
        <p:spPr bwMode="auto">
          <a:xfrm>
            <a:off x="3881101" y="2514600"/>
            <a:ext cx="5110499"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6019800"/>
            <a:ext cx="5105400" cy="492443"/>
          </a:xfrm>
          <a:prstGeom prst="rect">
            <a:avLst/>
          </a:prstGeom>
          <a:noFill/>
        </p:spPr>
        <p:txBody>
          <a:bodyPr wrap="square" rtlCol="0">
            <a:spAutoFit/>
          </a:bodyPr>
          <a:lstStyle/>
          <a:p>
            <a:pPr algn="r"/>
            <a:r>
              <a:rPr lang="en-US" sz="1400" b="1" dirty="0" err="1" smtClean="0"/>
              <a:t>Entwicklung</a:t>
            </a:r>
            <a:r>
              <a:rPr lang="en-US" sz="1400" b="1" dirty="0" smtClean="0"/>
              <a:t> von </a:t>
            </a:r>
            <a:r>
              <a:rPr lang="en-US" sz="1400" b="1" dirty="0" err="1" smtClean="0"/>
              <a:t>Übergewicht</a:t>
            </a:r>
            <a:r>
              <a:rPr lang="en-US" sz="1400" b="1" dirty="0" smtClean="0"/>
              <a:t> in </a:t>
            </a:r>
            <a:r>
              <a:rPr lang="en-US" sz="1400" b="1" dirty="0" err="1" smtClean="0"/>
              <a:t>ausgewählten</a:t>
            </a:r>
            <a:r>
              <a:rPr lang="en-US" sz="1400" b="1" dirty="0" smtClean="0"/>
              <a:t> OECD </a:t>
            </a:r>
            <a:r>
              <a:rPr lang="en-US" sz="1400" b="1" dirty="0" err="1" smtClean="0"/>
              <a:t>Staaten</a:t>
            </a:r>
            <a:r>
              <a:rPr lang="en-US" sz="1400" dirty="0" smtClean="0"/>
              <a:t> </a:t>
            </a:r>
          </a:p>
          <a:p>
            <a:pPr algn="r"/>
            <a:r>
              <a:rPr lang="en-US" sz="1200" i="1" dirty="0" smtClean="0"/>
              <a:t>(OECD 2010)</a:t>
            </a:r>
            <a:endParaRPr lang="en-US" sz="1200" i="1" dirty="0"/>
          </a:p>
        </p:txBody>
      </p:sp>
    </p:spTree>
    <p:extLst>
      <p:ext uri="{BB962C8B-B14F-4D97-AF65-F5344CB8AC3E}">
        <p14:creationId xmlns:p14="http://schemas.microsoft.com/office/powerpoint/2010/main" val="1442886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718"/>
            <a:ext cx="8686800" cy="1371600"/>
          </a:xfrm>
        </p:spPr>
        <p:txBody>
          <a:bodyPr>
            <a:normAutofit/>
          </a:bodyPr>
          <a:lstStyle/>
          <a:p>
            <a:r>
              <a:rPr lang="en-US" sz="3000" dirty="0" err="1" smtClean="0"/>
              <a:t>Kalorienbilanz</a:t>
            </a:r>
            <a:endParaRPr lang="en-US" sz="3000" dirty="0"/>
          </a:p>
        </p:txBody>
      </p:sp>
      <p:sp>
        <p:nvSpPr>
          <p:cNvPr id="5" name="Isosceles Triangle 4"/>
          <p:cNvSpPr/>
          <p:nvPr/>
        </p:nvSpPr>
        <p:spPr>
          <a:xfrm>
            <a:off x="1828800" y="4396760"/>
            <a:ext cx="838200" cy="647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4368185"/>
            <a:ext cx="3276600" cy="5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323" y="3198634"/>
            <a:ext cx="1410077" cy="1169551"/>
          </a:xfrm>
          <a:prstGeom prst="rect">
            <a:avLst/>
          </a:prstGeom>
          <a:solidFill>
            <a:srgbClr val="CC6600"/>
          </a:solidFill>
          <a:ln>
            <a:solidFill>
              <a:schemeClr val="accent6">
                <a:lumMod val="50000"/>
              </a:schemeClr>
            </a:solidFill>
          </a:ln>
          <a:effectLst>
            <a:softEdge rad="12700"/>
          </a:effectLst>
        </p:spPr>
        <p:txBody>
          <a:bodyPr wrap="square" rtlCol="0">
            <a:spAutoFit/>
          </a:bodyPr>
          <a:lstStyle/>
          <a:p>
            <a:pPr algn="ctr"/>
            <a:endParaRPr lang="en-US" sz="300" dirty="0">
              <a:solidFill>
                <a:schemeClr val="bg1">
                  <a:lumMod val="95000"/>
                </a:schemeClr>
              </a:solidFill>
            </a:endParaRPr>
          </a:p>
          <a:p>
            <a:pPr algn="ctr"/>
            <a:r>
              <a:rPr lang="en-US" sz="1600" dirty="0" smtClean="0">
                <a:solidFill>
                  <a:schemeClr val="bg1">
                    <a:lumMod val="95000"/>
                  </a:schemeClr>
                </a:solidFill>
              </a:rPr>
              <a:t>Fett</a:t>
            </a:r>
            <a:endParaRPr lang="en-US" sz="1600" dirty="0">
              <a:solidFill>
                <a:schemeClr val="bg1">
                  <a:lumMod val="95000"/>
                </a:schemeClr>
              </a:solidFill>
            </a:endParaRPr>
          </a:p>
          <a:p>
            <a:pPr algn="ctr"/>
            <a:r>
              <a:rPr lang="en-US" sz="1500" dirty="0" err="1" smtClean="0">
                <a:solidFill>
                  <a:schemeClr val="bg1">
                    <a:lumMod val="95000"/>
                  </a:schemeClr>
                </a:solidFill>
              </a:rPr>
              <a:t>Kohlenhydrate</a:t>
            </a:r>
            <a:r>
              <a:rPr lang="en-US" sz="1600" dirty="0" smtClean="0">
                <a:solidFill>
                  <a:schemeClr val="bg1">
                    <a:lumMod val="95000"/>
                  </a:schemeClr>
                </a:solidFill>
              </a:rPr>
              <a:t> </a:t>
            </a:r>
            <a:endParaRPr lang="en-US" sz="1600" dirty="0">
              <a:solidFill>
                <a:schemeClr val="bg1">
                  <a:lumMod val="95000"/>
                </a:schemeClr>
              </a:solidFill>
            </a:endParaRPr>
          </a:p>
          <a:p>
            <a:pPr algn="ctr"/>
            <a:r>
              <a:rPr lang="en-US" sz="1600" dirty="0" err="1" smtClean="0">
                <a:solidFill>
                  <a:schemeClr val="bg1">
                    <a:lumMod val="95000"/>
                  </a:schemeClr>
                </a:solidFill>
              </a:rPr>
              <a:t>Eiweiß</a:t>
            </a:r>
            <a:endParaRPr lang="en-US" sz="1600" dirty="0">
              <a:solidFill>
                <a:schemeClr val="bg1">
                  <a:lumMod val="95000"/>
                </a:schemeClr>
              </a:solidFill>
            </a:endParaRPr>
          </a:p>
          <a:p>
            <a:pPr algn="ctr"/>
            <a:r>
              <a:rPr lang="en-US" sz="1600" dirty="0" err="1" smtClean="0">
                <a:solidFill>
                  <a:schemeClr val="bg1">
                    <a:lumMod val="95000"/>
                  </a:schemeClr>
                </a:solidFill>
              </a:rPr>
              <a:t>Alkohol</a:t>
            </a:r>
            <a:endParaRPr lang="en-US" sz="1600" dirty="0">
              <a:solidFill>
                <a:schemeClr val="bg1">
                  <a:lumMod val="95000"/>
                </a:schemeClr>
              </a:solidFill>
            </a:endParaRPr>
          </a:p>
          <a:p>
            <a:pPr algn="ctr"/>
            <a:endParaRPr lang="en-US" sz="300" dirty="0">
              <a:solidFill>
                <a:schemeClr val="bg1">
                  <a:lumMod val="95000"/>
                </a:schemeClr>
              </a:solidFill>
            </a:endParaRPr>
          </a:p>
        </p:txBody>
      </p:sp>
      <p:sp>
        <p:nvSpPr>
          <p:cNvPr id="9" name="TextBox 8"/>
          <p:cNvSpPr txBox="1"/>
          <p:nvPr/>
        </p:nvSpPr>
        <p:spPr>
          <a:xfrm>
            <a:off x="2438400" y="3721854"/>
            <a:ext cx="1371600" cy="646331"/>
          </a:xfrm>
          <a:prstGeom prst="rect">
            <a:avLst/>
          </a:prstGeom>
          <a:solidFill>
            <a:schemeClr val="accent5">
              <a:lumMod val="50000"/>
            </a:schemeClr>
          </a:solidFill>
        </p:spPr>
        <p:txBody>
          <a:bodyPr wrap="square" rtlCol="0">
            <a:spAutoFit/>
          </a:bodyPr>
          <a:lstStyle/>
          <a:p>
            <a:pPr algn="ctr"/>
            <a:endParaRPr lang="en-US" sz="400" dirty="0">
              <a:solidFill>
                <a:schemeClr val="bg1">
                  <a:lumMod val="95000"/>
                </a:schemeClr>
              </a:solidFill>
            </a:endParaRPr>
          </a:p>
          <a:p>
            <a:pPr algn="ctr"/>
            <a:r>
              <a:rPr lang="en-US" sz="1400" dirty="0" err="1" smtClean="0">
                <a:solidFill>
                  <a:schemeClr val="bg1">
                    <a:lumMod val="95000"/>
                  </a:schemeClr>
                </a:solidFill>
              </a:rPr>
              <a:t>Grundumsatz</a:t>
            </a:r>
            <a:endParaRPr lang="en-US" sz="1400" dirty="0" smtClean="0">
              <a:solidFill>
                <a:schemeClr val="bg1">
                  <a:lumMod val="95000"/>
                </a:schemeClr>
              </a:solidFill>
            </a:endParaRPr>
          </a:p>
          <a:p>
            <a:pPr algn="ctr"/>
            <a:endParaRPr lang="en-US" sz="1400" dirty="0">
              <a:solidFill>
                <a:schemeClr val="bg1">
                  <a:lumMod val="95000"/>
                </a:schemeClr>
              </a:solidFill>
            </a:endParaRPr>
          </a:p>
          <a:p>
            <a:pPr algn="ctr"/>
            <a:endParaRPr lang="en-US" sz="400" dirty="0">
              <a:solidFill>
                <a:schemeClr val="bg1">
                  <a:lumMod val="95000"/>
                </a:schemeClr>
              </a:solidFill>
            </a:endParaRPr>
          </a:p>
        </p:txBody>
      </p:sp>
      <p:sp>
        <p:nvSpPr>
          <p:cNvPr id="10" name="TextBox 9"/>
          <p:cNvSpPr txBox="1"/>
          <p:nvPr/>
        </p:nvSpPr>
        <p:spPr>
          <a:xfrm>
            <a:off x="2438400" y="3429466"/>
            <a:ext cx="1371600" cy="292388"/>
          </a:xfrm>
          <a:prstGeom prst="rect">
            <a:avLst/>
          </a:prstGeom>
          <a:solidFill>
            <a:schemeClr val="tx2">
              <a:lumMod val="75000"/>
            </a:schemeClr>
          </a:solidFill>
        </p:spPr>
        <p:txBody>
          <a:bodyPr wrap="square" rtlCol="0">
            <a:spAutoFit/>
          </a:bodyPr>
          <a:lstStyle/>
          <a:p>
            <a:pPr algn="ctr"/>
            <a:r>
              <a:rPr lang="en-US" sz="1300" dirty="0" smtClean="0">
                <a:solidFill>
                  <a:schemeClr val="bg1">
                    <a:lumMod val="95000"/>
                  </a:schemeClr>
                </a:solidFill>
              </a:rPr>
              <a:t>KA </a:t>
            </a:r>
            <a:r>
              <a:rPr lang="en-US" sz="1300" dirty="0">
                <a:solidFill>
                  <a:schemeClr val="bg1">
                    <a:lumMod val="95000"/>
                  </a:schemeClr>
                </a:solidFill>
              </a:rPr>
              <a:t>(NEAT + EX)</a:t>
            </a:r>
          </a:p>
        </p:txBody>
      </p:sp>
      <p:sp>
        <p:nvSpPr>
          <p:cNvPr id="12" name="TextBox 11"/>
          <p:cNvSpPr txBox="1"/>
          <p:nvPr/>
        </p:nvSpPr>
        <p:spPr>
          <a:xfrm>
            <a:off x="2438400" y="3198634"/>
            <a:ext cx="1371600" cy="230832"/>
          </a:xfrm>
          <a:prstGeom prst="rect">
            <a:avLst/>
          </a:prstGeom>
          <a:solidFill>
            <a:schemeClr val="accent3">
              <a:lumMod val="50000"/>
            </a:schemeClr>
          </a:solidFill>
        </p:spPr>
        <p:txBody>
          <a:bodyPr wrap="square" rtlCol="0">
            <a:spAutoFit/>
          </a:bodyPr>
          <a:lstStyle/>
          <a:p>
            <a:pPr algn="ctr"/>
            <a:r>
              <a:rPr lang="en-US" sz="900" dirty="0" smtClean="0">
                <a:solidFill>
                  <a:schemeClr val="bg1">
                    <a:lumMod val="95000"/>
                  </a:schemeClr>
                </a:solidFill>
              </a:rPr>
              <a:t>TEF</a:t>
            </a:r>
            <a:endParaRPr lang="en-US" sz="900" dirty="0">
              <a:solidFill>
                <a:schemeClr val="bg1">
                  <a:lumMod val="95000"/>
                </a:schemeClr>
              </a:solidFill>
            </a:endParaRPr>
          </a:p>
        </p:txBody>
      </p:sp>
      <p:sp>
        <p:nvSpPr>
          <p:cNvPr id="13" name="TextBox 12"/>
          <p:cNvSpPr txBox="1"/>
          <p:nvPr/>
        </p:nvSpPr>
        <p:spPr>
          <a:xfrm>
            <a:off x="609600" y="2692975"/>
            <a:ext cx="1447800" cy="369332"/>
          </a:xfrm>
          <a:prstGeom prst="rect">
            <a:avLst/>
          </a:prstGeom>
          <a:noFill/>
        </p:spPr>
        <p:txBody>
          <a:bodyPr wrap="square" rtlCol="0">
            <a:spAutoFit/>
          </a:bodyPr>
          <a:lstStyle/>
          <a:p>
            <a:pPr algn="ctr"/>
            <a:r>
              <a:rPr lang="en-US" b="1" i="1" dirty="0">
                <a:effectLst>
                  <a:outerShdw blurRad="38100" dist="38100" dir="2700000" algn="tl">
                    <a:srgbClr val="000000">
                      <a:alpha val="43137"/>
                    </a:srgbClr>
                  </a:outerShdw>
                </a:effectLst>
              </a:rPr>
              <a:t>Energy In</a:t>
            </a:r>
          </a:p>
        </p:txBody>
      </p:sp>
      <p:sp>
        <p:nvSpPr>
          <p:cNvPr id="15" name="TextBox 14"/>
          <p:cNvSpPr txBox="1"/>
          <p:nvPr/>
        </p:nvSpPr>
        <p:spPr>
          <a:xfrm>
            <a:off x="2403695" y="2706649"/>
            <a:ext cx="1447800" cy="369332"/>
          </a:xfrm>
          <a:prstGeom prst="rect">
            <a:avLst/>
          </a:prstGeom>
          <a:noFill/>
        </p:spPr>
        <p:txBody>
          <a:bodyPr wrap="square" rtlCol="0">
            <a:spAutoFit/>
          </a:bodyPr>
          <a:lstStyle/>
          <a:p>
            <a:pPr algn="ctr"/>
            <a:r>
              <a:rPr lang="en-US" b="1" i="1" dirty="0">
                <a:effectLst>
                  <a:outerShdw blurRad="38100" dist="38100" dir="2700000" algn="tl">
                    <a:srgbClr val="000000">
                      <a:alpha val="43137"/>
                    </a:srgbClr>
                  </a:outerShdw>
                </a:effectLst>
              </a:rPr>
              <a:t>Energy Out</a:t>
            </a:r>
          </a:p>
        </p:txBody>
      </p:sp>
      <p:pic>
        <p:nvPicPr>
          <p:cNvPr id="19458" name="Picture 2" descr="http://static1.squarespace.com/static/53c14549e4b055ae0c76a5c7/t/53ceef94e4b0602f13f978c5/1406070676762/calorie-balance.jpg"/>
          <p:cNvPicPr>
            <a:picLocks noChangeAspect="1" noChangeArrowheads="1"/>
          </p:cNvPicPr>
          <p:nvPr/>
        </p:nvPicPr>
        <p:blipFill rotWithShape="1">
          <a:blip r:embed="rId3">
            <a:extLst>
              <a:ext uri="{28A0092B-C50C-407E-A947-70E740481C1C}">
                <a14:useLocalDpi xmlns:a14="http://schemas.microsoft.com/office/drawing/2010/main" val="0"/>
              </a:ext>
            </a:extLst>
          </a:blip>
          <a:srcRect t="30611"/>
          <a:stretch/>
        </p:blipFill>
        <p:spPr bwMode="auto">
          <a:xfrm>
            <a:off x="5068712" y="2574504"/>
            <a:ext cx="3465688" cy="3826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943600" y="4191000"/>
            <a:ext cx="1828800" cy="338554"/>
          </a:xfrm>
          <a:prstGeom prst="rect">
            <a:avLst/>
          </a:prstGeom>
          <a:solidFill>
            <a:schemeClr val="bg1"/>
          </a:solidFill>
        </p:spPr>
        <p:txBody>
          <a:bodyPr wrap="square" rtlCol="0">
            <a:spAutoFit/>
          </a:bodyPr>
          <a:lstStyle/>
          <a:p>
            <a:pPr algn="ctr"/>
            <a:r>
              <a:rPr lang="de-DE" sz="1600" b="1" dirty="0" smtClean="0"/>
              <a:t>Gewichtszunahme</a:t>
            </a:r>
            <a:endParaRPr lang="en-US" sz="1600" b="1" dirty="0"/>
          </a:p>
        </p:txBody>
      </p:sp>
      <p:sp>
        <p:nvSpPr>
          <p:cNvPr id="14" name="Textfeld 13"/>
          <p:cNvSpPr txBox="1"/>
          <p:nvPr/>
        </p:nvSpPr>
        <p:spPr>
          <a:xfrm>
            <a:off x="5943600" y="6146050"/>
            <a:ext cx="1828800" cy="338554"/>
          </a:xfrm>
          <a:prstGeom prst="rect">
            <a:avLst/>
          </a:prstGeom>
          <a:solidFill>
            <a:schemeClr val="bg1"/>
          </a:solidFill>
        </p:spPr>
        <p:txBody>
          <a:bodyPr wrap="square" rtlCol="0">
            <a:spAutoFit/>
          </a:bodyPr>
          <a:lstStyle/>
          <a:p>
            <a:pPr algn="ctr"/>
            <a:r>
              <a:rPr lang="de-DE" sz="1600" b="1" dirty="0" smtClean="0"/>
              <a:t>Gewichtsabnahme</a:t>
            </a:r>
            <a:endParaRPr lang="en-US" sz="1600" b="1" dirty="0"/>
          </a:p>
        </p:txBody>
      </p:sp>
    </p:spTree>
    <p:extLst>
      <p:ext uri="{BB962C8B-B14F-4D97-AF65-F5344CB8AC3E}">
        <p14:creationId xmlns:p14="http://schemas.microsoft.com/office/powerpoint/2010/main" val="2436316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fade">
                                      <p:cBhvr>
                                        <p:cTn id="2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1143000"/>
          </a:xfrm>
        </p:spPr>
        <p:txBody>
          <a:bodyPr>
            <a:noAutofit/>
          </a:bodyPr>
          <a:lstStyle/>
          <a:p>
            <a:pPr algn="l"/>
            <a:r>
              <a:rPr lang="en-US" sz="2500" dirty="0" err="1" smtClean="0"/>
              <a:t>Gewichtszunahme</a:t>
            </a:r>
            <a:r>
              <a:rPr lang="en-US" sz="2500" dirty="0" smtClean="0"/>
              <a:t> </a:t>
            </a:r>
            <a:r>
              <a:rPr lang="en-US" sz="2500" dirty="0" err="1" smtClean="0"/>
              <a:t>bei</a:t>
            </a:r>
            <a:r>
              <a:rPr lang="en-US" sz="2500" dirty="0" smtClean="0"/>
              <a:t> </a:t>
            </a:r>
            <a:r>
              <a:rPr lang="en-US" sz="2500" dirty="0" err="1" smtClean="0"/>
              <a:t>Kalorienplus</a:t>
            </a:r>
            <a:r>
              <a:rPr lang="en-US" sz="2500" dirty="0" smtClean="0"/>
              <a:t> von 150 kcal/Tag</a:t>
            </a:r>
            <a:endParaRPr lang="en-US" sz="2500" dirty="0"/>
          </a:p>
        </p:txBody>
      </p:sp>
      <p:sp>
        <p:nvSpPr>
          <p:cNvPr id="6" name="TextBox 5"/>
          <p:cNvSpPr txBox="1"/>
          <p:nvPr/>
        </p:nvSpPr>
        <p:spPr>
          <a:xfrm>
            <a:off x="3829446" y="6116538"/>
            <a:ext cx="1569600" cy="369332"/>
          </a:xfrm>
          <a:prstGeom prst="rect">
            <a:avLst/>
          </a:prstGeom>
          <a:noFill/>
        </p:spPr>
        <p:txBody>
          <a:bodyPr wrap="square" rtlCol="0">
            <a:spAutoFit/>
          </a:bodyPr>
          <a:lstStyle/>
          <a:p>
            <a:r>
              <a:rPr lang="en-US" dirty="0"/>
              <a:t>Weight  (Lb)</a:t>
            </a:r>
          </a:p>
        </p:txBody>
      </p:sp>
      <p:cxnSp>
        <p:nvCxnSpPr>
          <p:cNvPr id="8" name="Straight Connector 7"/>
          <p:cNvCxnSpPr/>
          <p:nvPr/>
        </p:nvCxnSpPr>
        <p:spPr>
          <a:xfrm>
            <a:off x="1828800" y="5667375"/>
            <a:ext cx="533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7"/>
          <p:cNvGrpSpPr/>
          <p:nvPr/>
        </p:nvGrpSpPr>
        <p:grpSpPr>
          <a:xfrm>
            <a:off x="2000646" y="5747206"/>
            <a:ext cx="5066904" cy="369332"/>
            <a:chOff x="1981200" y="5486400"/>
            <a:chExt cx="5066904" cy="369332"/>
          </a:xfrm>
        </p:grpSpPr>
        <p:sp>
          <p:nvSpPr>
            <p:cNvPr id="9" name="TextBox 8"/>
            <p:cNvSpPr txBox="1"/>
            <p:nvPr/>
          </p:nvSpPr>
          <p:spPr>
            <a:xfrm>
              <a:off x="1981200" y="5486400"/>
              <a:ext cx="301686" cy="369332"/>
            </a:xfrm>
            <a:prstGeom prst="rect">
              <a:avLst/>
            </a:prstGeom>
            <a:noFill/>
          </p:spPr>
          <p:txBody>
            <a:bodyPr wrap="none" rtlCol="0">
              <a:spAutoFit/>
            </a:bodyPr>
            <a:lstStyle/>
            <a:p>
              <a:r>
                <a:rPr lang="en-US" dirty="0"/>
                <a:t>1</a:t>
              </a:r>
            </a:p>
          </p:txBody>
        </p:sp>
        <p:sp>
          <p:nvSpPr>
            <p:cNvPr id="10" name="TextBox 9"/>
            <p:cNvSpPr txBox="1"/>
            <p:nvPr/>
          </p:nvSpPr>
          <p:spPr>
            <a:xfrm>
              <a:off x="2590800" y="5486400"/>
              <a:ext cx="301686" cy="369332"/>
            </a:xfrm>
            <a:prstGeom prst="rect">
              <a:avLst/>
            </a:prstGeom>
            <a:noFill/>
          </p:spPr>
          <p:txBody>
            <a:bodyPr wrap="none" rtlCol="0">
              <a:spAutoFit/>
            </a:bodyPr>
            <a:lstStyle/>
            <a:p>
              <a:r>
                <a:rPr lang="en-US" dirty="0"/>
                <a:t>3</a:t>
              </a:r>
            </a:p>
          </p:txBody>
        </p:sp>
        <p:sp>
          <p:nvSpPr>
            <p:cNvPr id="11" name="TextBox 10"/>
            <p:cNvSpPr txBox="1"/>
            <p:nvPr/>
          </p:nvSpPr>
          <p:spPr>
            <a:xfrm>
              <a:off x="3200400" y="5486400"/>
              <a:ext cx="301686" cy="369332"/>
            </a:xfrm>
            <a:prstGeom prst="rect">
              <a:avLst/>
            </a:prstGeom>
            <a:noFill/>
          </p:spPr>
          <p:txBody>
            <a:bodyPr wrap="none" rtlCol="0">
              <a:spAutoFit/>
            </a:bodyPr>
            <a:lstStyle/>
            <a:p>
              <a:r>
                <a:rPr lang="en-US" dirty="0"/>
                <a:t>5</a:t>
              </a:r>
            </a:p>
          </p:txBody>
        </p:sp>
        <p:sp>
          <p:nvSpPr>
            <p:cNvPr id="12" name="TextBox 11"/>
            <p:cNvSpPr txBox="1"/>
            <p:nvPr/>
          </p:nvSpPr>
          <p:spPr>
            <a:xfrm>
              <a:off x="3810000" y="5486400"/>
              <a:ext cx="301686" cy="369332"/>
            </a:xfrm>
            <a:prstGeom prst="rect">
              <a:avLst/>
            </a:prstGeom>
            <a:noFill/>
          </p:spPr>
          <p:txBody>
            <a:bodyPr wrap="none" rtlCol="0">
              <a:spAutoFit/>
            </a:bodyPr>
            <a:lstStyle/>
            <a:p>
              <a:r>
                <a:rPr lang="en-US" dirty="0"/>
                <a:t>7</a:t>
              </a:r>
            </a:p>
          </p:txBody>
        </p:sp>
        <p:sp>
          <p:nvSpPr>
            <p:cNvPr id="13" name="TextBox 12"/>
            <p:cNvSpPr txBox="1"/>
            <p:nvPr/>
          </p:nvSpPr>
          <p:spPr>
            <a:xfrm>
              <a:off x="4343400" y="5486400"/>
              <a:ext cx="301686" cy="369332"/>
            </a:xfrm>
            <a:prstGeom prst="rect">
              <a:avLst/>
            </a:prstGeom>
            <a:noFill/>
          </p:spPr>
          <p:txBody>
            <a:bodyPr wrap="none" rtlCol="0">
              <a:spAutoFit/>
            </a:bodyPr>
            <a:lstStyle/>
            <a:p>
              <a:r>
                <a:rPr lang="en-US" dirty="0"/>
                <a:t>9</a:t>
              </a:r>
            </a:p>
          </p:txBody>
        </p:sp>
        <p:sp>
          <p:nvSpPr>
            <p:cNvPr id="14" name="TextBox 13"/>
            <p:cNvSpPr txBox="1"/>
            <p:nvPr/>
          </p:nvSpPr>
          <p:spPr>
            <a:xfrm>
              <a:off x="4800600" y="5486400"/>
              <a:ext cx="418704" cy="369332"/>
            </a:xfrm>
            <a:prstGeom prst="rect">
              <a:avLst/>
            </a:prstGeom>
            <a:noFill/>
          </p:spPr>
          <p:txBody>
            <a:bodyPr wrap="none" rtlCol="0">
              <a:spAutoFit/>
            </a:bodyPr>
            <a:lstStyle/>
            <a:p>
              <a:r>
                <a:rPr lang="en-US" dirty="0"/>
                <a:t>11</a:t>
              </a:r>
            </a:p>
          </p:txBody>
        </p:sp>
        <p:sp>
          <p:nvSpPr>
            <p:cNvPr id="15" name="TextBox 14"/>
            <p:cNvSpPr txBox="1"/>
            <p:nvPr/>
          </p:nvSpPr>
          <p:spPr>
            <a:xfrm>
              <a:off x="5410200" y="5486400"/>
              <a:ext cx="418704" cy="369332"/>
            </a:xfrm>
            <a:prstGeom prst="rect">
              <a:avLst/>
            </a:prstGeom>
            <a:noFill/>
          </p:spPr>
          <p:txBody>
            <a:bodyPr wrap="none" rtlCol="0">
              <a:spAutoFit/>
            </a:bodyPr>
            <a:lstStyle/>
            <a:p>
              <a:r>
                <a:rPr lang="en-US" dirty="0"/>
                <a:t>13</a:t>
              </a:r>
            </a:p>
          </p:txBody>
        </p:sp>
        <p:sp>
          <p:nvSpPr>
            <p:cNvPr id="16" name="TextBox 15"/>
            <p:cNvSpPr txBox="1"/>
            <p:nvPr/>
          </p:nvSpPr>
          <p:spPr>
            <a:xfrm>
              <a:off x="6019800" y="5486400"/>
              <a:ext cx="418704" cy="369332"/>
            </a:xfrm>
            <a:prstGeom prst="rect">
              <a:avLst/>
            </a:prstGeom>
            <a:noFill/>
          </p:spPr>
          <p:txBody>
            <a:bodyPr wrap="none" rtlCol="0">
              <a:spAutoFit/>
            </a:bodyPr>
            <a:lstStyle/>
            <a:p>
              <a:r>
                <a:rPr lang="en-US" dirty="0"/>
                <a:t>15</a:t>
              </a:r>
            </a:p>
          </p:txBody>
        </p:sp>
        <p:sp>
          <p:nvSpPr>
            <p:cNvPr id="17" name="TextBox 16"/>
            <p:cNvSpPr txBox="1"/>
            <p:nvPr/>
          </p:nvSpPr>
          <p:spPr>
            <a:xfrm>
              <a:off x="6629400" y="5486400"/>
              <a:ext cx="418704" cy="369332"/>
            </a:xfrm>
            <a:prstGeom prst="rect">
              <a:avLst/>
            </a:prstGeom>
            <a:noFill/>
          </p:spPr>
          <p:txBody>
            <a:bodyPr wrap="none" rtlCol="0">
              <a:spAutoFit/>
            </a:bodyPr>
            <a:lstStyle/>
            <a:p>
              <a:r>
                <a:rPr lang="en-US" dirty="0"/>
                <a:t>17</a:t>
              </a:r>
            </a:p>
          </p:txBody>
        </p:sp>
      </p:grpSp>
      <p:sp>
        <p:nvSpPr>
          <p:cNvPr id="21" name="Right Arrow 20"/>
          <p:cNvSpPr/>
          <p:nvPr/>
        </p:nvSpPr>
        <p:spPr>
          <a:xfrm>
            <a:off x="1865739" y="2524125"/>
            <a:ext cx="4800600" cy="8382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865739" y="4694456"/>
            <a:ext cx="609600" cy="762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203872" y="2801124"/>
            <a:ext cx="1332416" cy="369332"/>
          </a:xfrm>
          <a:prstGeom prst="rect">
            <a:avLst/>
          </a:prstGeom>
          <a:noFill/>
        </p:spPr>
        <p:txBody>
          <a:bodyPr wrap="none" rtlCol="0">
            <a:spAutoFit/>
          </a:bodyPr>
          <a:lstStyle/>
          <a:p>
            <a:r>
              <a:rPr lang="en-US" dirty="0" err="1" smtClean="0">
                <a:solidFill>
                  <a:srgbClr val="0070C0"/>
                </a:solidFill>
              </a:rPr>
              <a:t>Theoretisch</a:t>
            </a:r>
            <a:endParaRPr lang="en-US" dirty="0">
              <a:solidFill>
                <a:srgbClr val="0070C0"/>
              </a:solidFill>
            </a:endParaRPr>
          </a:p>
        </p:txBody>
      </p:sp>
      <p:sp>
        <p:nvSpPr>
          <p:cNvPr id="25" name="TextBox 24"/>
          <p:cNvSpPr txBox="1"/>
          <p:nvPr/>
        </p:nvSpPr>
        <p:spPr>
          <a:xfrm>
            <a:off x="7283348" y="4890790"/>
            <a:ext cx="1260858" cy="369332"/>
          </a:xfrm>
          <a:prstGeom prst="rect">
            <a:avLst/>
          </a:prstGeom>
          <a:noFill/>
        </p:spPr>
        <p:txBody>
          <a:bodyPr wrap="none" rtlCol="0">
            <a:spAutoFit/>
          </a:bodyPr>
          <a:lstStyle/>
          <a:p>
            <a:r>
              <a:rPr lang="en-US" dirty="0" err="1" smtClean="0">
                <a:solidFill>
                  <a:srgbClr val="00B050"/>
                </a:solidFill>
              </a:rPr>
              <a:t>Tatsächlich</a:t>
            </a:r>
            <a:endParaRPr lang="en-US" dirty="0">
              <a:solidFill>
                <a:srgbClr val="00B050"/>
              </a:solidFill>
            </a:endParaRPr>
          </a:p>
        </p:txBody>
      </p:sp>
      <p:sp>
        <p:nvSpPr>
          <p:cNvPr id="26" name="TextBox 25"/>
          <p:cNvSpPr txBox="1"/>
          <p:nvPr/>
        </p:nvSpPr>
        <p:spPr>
          <a:xfrm>
            <a:off x="7283348" y="3881824"/>
            <a:ext cx="861133" cy="369332"/>
          </a:xfrm>
          <a:prstGeom prst="rect">
            <a:avLst/>
          </a:prstGeom>
          <a:noFill/>
          <a:ln>
            <a:noFill/>
          </a:ln>
        </p:spPr>
        <p:txBody>
          <a:bodyPr wrap="none" rtlCol="0">
            <a:spAutoFit/>
          </a:bodyPr>
          <a:lstStyle/>
          <a:p>
            <a:r>
              <a:rPr lang="en-US" dirty="0" smtClean="0">
                <a:solidFill>
                  <a:srgbClr val="FFC000"/>
                </a:solidFill>
              </a:rPr>
              <a:t>Modell</a:t>
            </a:r>
            <a:endParaRPr lang="en-US" dirty="0">
              <a:solidFill>
                <a:srgbClr val="FFC000"/>
              </a:solidFill>
            </a:endParaRPr>
          </a:p>
        </p:txBody>
      </p:sp>
      <p:sp>
        <p:nvSpPr>
          <p:cNvPr id="27" name="Right Arrow 26"/>
          <p:cNvSpPr/>
          <p:nvPr/>
        </p:nvSpPr>
        <p:spPr>
          <a:xfrm>
            <a:off x="1865739" y="3685490"/>
            <a:ext cx="2971800" cy="762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57200" y="2524125"/>
            <a:ext cx="1262077" cy="2932331"/>
            <a:chOff x="838200" y="2438400"/>
            <a:chExt cx="1262077" cy="2932331"/>
          </a:xfrm>
        </p:grpSpPr>
        <p:sp>
          <p:nvSpPr>
            <p:cNvPr id="20" name="TextBox 19"/>
            <p:cNvSpPr txBox="1"/>
            <p:nvPr/>
          </p:nvSpPr>
          <p:spPr>
            <a:xfrm>
              <a:off x="990600" y="2438400"/>
              <a:ext cx="897105" cy="646331"/>
            </a:xfrm>
            <a:prstGeom prst="rect">
              <a:avLst/>
            </a:prstGeom>
            <a:noFill/>
          </p:spPr>
          <p:txBody>
            <a:bodyPr wrap="none" rtlCol="0">
              <a:spAutoFit/>
            </a:bodyPr>
            <a:lstStyle/>
            <a:p>
              <a:r>
                <a:rPr lang="en-US" dirty="0"/>
                <a:t>  </a:t>
              </a:r>
              <a:r>
                <a:rPr lang="en-US" dirty="0">
                  <a:solidFill>
                    <a:srgbClr val="0070C0"/>
                  </a:solidFill>
                </a:rPr>
                <a:t>3500</a:t>
              </a:r>
            </a:p>
            <a:p>
              <a:r>
                <a:rPr lang="en-US" dirty="0" err="1">
                  <a:solidFill>
                    <a:srgbClr val="0070C0"/>
                  </a:solidFill>
                </a:rPr>
                <a:t>kcals</a:t>
              </a:r>
              <a:r>
                <a:rPr lang="en-US" dirty="0">
                  <a:solidFill>
                    <a:srgbClr val="0070C0"/>
                  </a:solidFill>
                </a:rPr>
                <a:t>/lb</a:t>
              </a:r>
            </a:p>
          </p:txBody>
        </p:sp>
        <p:sp>
          <p:nvSpPr>
            <p:cNvPr id="23" name="TextBox 22"/>
            <p:cNvSpPr txBox="1"/>
            <p:nvPr/>
          </p:nvSpPr>
          <p:spPr>
            <a:xfrm>
              <a:off x="838200" y="4724400"/>
              <a:ext cx="1262077" cy="646331"/>
            </a:xfrm>
            <a:prstGeom prst="rect">
              <a:avLst/>
            </a:prstGeom>
            <a:noFill/>
          </p:spPr>
          <p:txBody>
            <a:bodyPr wrap="none" rtlCol="0">
              <a:spAutoFit/>
            </a:bodyPr>
            <a:lstStyle/>
            <a:p>
              <a:r>
                <a:rPr lang="en-US" dirty="0" err="1">
                  <a:solidFill>
                    <a:srgbClr val="00B050"/>
                  </a:solidFill>
                </a:rPr>
                <a:t>Haub</a:t>
              </a:r>
              <a:r>
                <a:rPr lang="en-US" dirty="0">
                  <a:solidFill>
                    <a:srgbClr val="00B050"/>
                  </a:solidFill>
                </a:rPr>
                <a:t> et al</a:t>
              </a:r>
            </a:p>
            <a:p>
              <a:r>
                <a:rPr lang="en-US" dirty="0" err="1">
                  <a:solidFill>
                    <a:srgbClr val="00B050"/>
                  </a:solidFill>
                </a:rPr>
                <a:t>Nutr</a:t>
              </a:r>
              <a:r>
                <a:rPr lang="en-US" dirty="0">
                  <a:solidFill>
                    <a:srgbClr val="00B050"/>
                  </a:solidFill>
                </a:rPr>
                <a:t> J,2005</a:t>
              </a:r>
            </a:p>
          </p:txBody>
        </p:sp>
        <p:sp>
          <p:nvSpPr>
            <p:cNvPr id="28" name="TextBox 27"/>
            <p:cNvSpPr txBox="1"/>
            <p:nvPr/>
          </p:nvSpPr>
          <p:spPr>
            <a:xfrm>
              <a:off x="914400" y="3657600"/>
              <a:ext cx="1087605" cy="646331"/>
            </a:xfrm>
            <a:prstGeom prst="rect">
              <a:avLst/>
            </a:prstGeom>
            <a:noFill/>
          </p:spPr>
          <p:txBody>
            <a:bodyPr wrap="none" rtlCol="0">
              <a:spAutoFit/>
            </a:bodyPr>
            <a:lstStyle/>
            <a:p>
              <a:r>
                <a:rPr lang="en-US" dirty="0"/>
                <a:t>  NIH BW</a:t>
              </a:r>
            </a:p>
            <a:p>
              <a:r>
                <a:rPr lang="en-US" dirty="0"/>
                <a:t>Simulator</a:t>
              </a:r>
            </a:p>
          </p:txBody>
        </p:sp>
      </p:grpSp>
      <p:sp>
        <p:nvSpPr>
          <p:cNvPr id="29" name="TextBox 28"/>
          <p:cNvSpPr txBox="1"/>
          <p:nvPr/>
        </p:nvSpPr>
        <p:spPr>
          <a:xfrm>
            <a:off x="7010399" y="6458753"/>
            <a:ext cx="2018139" cy="276999"/>
          </a:xfrm>
          <a:prstGeom prst="rect">
            <a:avLst/>
          </a:prstGeom>
          <a:noFill/>
        </p:spPr>
        <p:txBody>
          <a:bodyPr wrap="square" rtlCol="0">
            <a:spAutoFit/>
          </a:bodyPr>
          <a:lstStyle/>
          <a:p>
            <a:r>
              <a:rPr lang="en-US" sz="1200" i="1" dirty="0" err="1"/>
              <a:t>Haub</a:t>
            </a:r>
            <a:r>
              <a:rPr lang="en-US" sz="1200" i="1" dirty="0"/>
              <a:t> et al.  </a:t>
            </a:r>
            <a:r>
              <a:rPr lang="en-US" sz="1200" i="1" dirty="0" err="1"/>
              <a:t>Nutr</a:t>
            </a:r>
            <a:r>
              <a:rPr lang="en-US" sz="1200" i="1" dirty="0"/>
              <a:t> J, 2005 </a:t>
            </a:r>
          </a:p>
        </p:txBody>
      </p:sp>
      <p:cxnSp>
        <p:nvCxnSpPr>
          <p:cNvPr id="5" name="Straight Connector 4"/>
          <p:cNvCxnSpPr/>
          <p:nvPr/>
        </p:nvCxnSpPr>
        <p:spPr>
          <a:xfrm>
            <a:off x="1847850" y="2238375"/>
            <a:ext cx="0" cy="3429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32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6"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219200"/>
          </a:xfrm>
        </p:spPr>
        <p:txBody>
          <a:bodyPr>
            <a:normAutofit/>
          </a:bodyPr>
          <a:lstStyle/>
          <a:p>
            <a:r>
              <a:rPr lang="en-US" sz="3000" dirty="0" err="1" smtClean="0"/>
              <a:t>Probleme</a:t>
            </a:r>
            <a:r>
              <a:rPr lang="en-US" sz="3000" dirty="0" smtClean="0"/>
              <a:t> </a:t>
            </a:r>
            <a:r>
              <a:rPr lang="en-US" sz="3000" dirty="0" err="1" smtClean="0"/>
              <a:t>mit</a:t>
            </a:r>
            <a:r>
              <a:rPr lang="en-US" sz="3000" dirty="0" smtClean="0"/>
              <a:t> </a:t>
            </a:r>
            <a:r>
              <a:rPr lang="en-US" sz="3000" dirty="0" err="1" smtClean="0"/>
              <a:t>dem</a:t>
            </a:r>
            <a:r>
              <a:rPr lang="en-US" sz="3000" dirty="0" smtClean="0"/>
              <a:t> </a:t>
            </a:r>
            <a:r>
              <a:rPr lang="en-US" sz="3000" dirty="0" err="1" smtClean="0"/>
              <a:t>aktuellen</a:t>
            </a:r>
            <a:r>
              <a:rPr lang="en-US" sz="3000" dirty="0" smtClean="0"/>
              <a:t> Modell</a:t>
            </a:r>
            <a:endParaRPr lang="en-US" sz="3000" dirty="0"/>
          </a:p>
        </p:txBody>
      </p:sp>
      <p:sp>
        <p:nvSpPr>
          <p:cNvPr id="3" name="Content Placeholder 2"/>
          <p:cNvSpPr>
            <a:spLocks noGrp="1"/>
          </p:cNvSpPr>
          <p:nvPr>
            <p:ph idx="1"/>
          </p:nvPr>
        </p:nvSpPr>
        <p:spPr>
          <a:xfrm>
            <a:off x="228600" y="2438400"/>
            <a:ext cx="8610600" cy="4267200"/>
          </a:xfrm>
        </p:spPr>
        <p:txBody>
          <a:bodyPr>
            <a:noAutofit/>
          </a:bodyPr>
          <a:lstStyle/>
          <a:p>
            <a:pPr marL="342900" indent="-342900">
              <a:spcAft>
                <a:spcPts val="600"/>
              </a:spcAft>
              <a:buFont typeface="Wingdings" panose="05000000000000000000" pitchFamily="2" charset="2"/>
              <a:buChar char="Ø"/>
            </a:pPr>
            <a:r>
              <a:rPr lang="en-US" sz="1800" dirty="0" err="1" smtClean="0"/>
              <a:t>Hohe</a:t>
            </a:r>
            <a:r>
              <a:rPr lang="en-US" sz="1800" dirty="0" smtClean="0"/>
              <a:t> </a:t>
            </a:r>
            <a:r>
              <a:rPr lang="en-US" sz="1800" dirty="0" err="1" smtClean="0"/>
              <a:t>Variabilität</a:t>
            </a:r>
            <a:r>
              <a:rPr lang="en-US" sz="1800" dirty="0" smtClean="0"/>
              <a:t> </a:t>
            </a:r>
            <a:r>
              <a:rPr lang="en-US" sz="1800" dirty="0" err="1" smtClean="0"/>
              <a:t>bei</a:t>
            </a:r>
            <a:r>
              <a:rPr lang="en-US" sz="1800" dirty="0" smtClean="0"/>
              <a:t> </a:t>
            </a:r>
            <a:r>
              <a:rPr lang="en-US" sz="1800" dirty="0" err="1" smtClean="0"/>
              <a:t>Kalorienumsatz</a:t>
            </a:r>
            <a:r>
              <a:rPr lang="en-US" sz="1800" dirty="0" smtClean="0"/>
              <a:t> </a:t>
            </a:r>
            <a:r>
              <a:rPr lang="en-US" sz="1200" b="0" i="1" dirty="0"/>
              <a:t>(</a:t>
            </a:r>
            <a:r>
              <a:rPr lang="en-US" sz="1200" b="0" i="1" dirty="0" err="1"/>
              <a:t>Westerterp</a:t>
            </a:r>
            <a:r>
              <a:rPr lang="en-US" sz="1200" b="0" i="1" dirty="0"/>
              <a:t> </a:t>
            </a:r>
            <a:r>
              <a:rPr lang="en-US" sz="1200" b="0" i="1" dirty="0" err="1"/>
              <a:t>Nutr</a:t>
            </a:r>
            <a:r>
              <a:rPr lang="en-US" sz="1200" b="0" i="1" dirty="0"/>
              <a:t> Rev. 2010)</a:t>
            </a:r>
          </a:p>
          <a:p>
            <a:pPr marL="800100" lvl="1" indent="-342900">
              <a:buFont typeface="Wingdings" panose="05000000000000000000" pitchFamily="2" charset="2"/>
              <a:buChar char="Ø"/>
            </a:pPr>
            <a:r>
              <a:rPr lang="en-US" sz="1800" dirty="0" err="1" smtClean="0"/>
              <a:t>Tägliche</a:t>
            </a:r>
            <a:r>
              <a:rPr lang="en-US" sz="1800" dirty="0" smtClean="0"/>
              <a:t> </a:t>
            </a:r>
            <a:r>
              <a:rPr lang="en-US" sz="1800" dirty="0" err="1" smtClean="0"/>
              <a:t>Variabilität</a:t>
            </a:r>
            <a:r>
              <a:rPr lang="en-US" sz="1800" dirty="0" smtClean="0"/>
              <a:t> </a:t>
            </a:r>
            <a:r>
              <a:rPr lang="en-US" sz="1800" dirty="0" err="1" smtClean="0"/>
              <a:t>bei</a:t>
            </a:r>
            <a:r>
              <a:rPr lang="en-US" sz="1800" dirty="0" smtClean="0"/>
              <a:t> </a:t>
            </a:r>
            <a:r>
              <a:rPr lang="en-US" sz="1800" dirty="0" err="1" smtClean="0"/>
              <a:t>Kalorienverbrauch</a:t>
            </a:r>
            <a:r>
              <a:rPr lang="en-US" sz="1800" dirty="0" smtClean="0"/>
              <a:t> ca. 10% und </a:t>
            </a:r>
            <a:r>
              <a:rPr lang="en-US" sz="1800" dirty="0" err="1" smtClean="0"/>
              <a:t>bei</a:t>
            </a:r>
            <a:r>
              <a:rPr lang="en-US" sz="1800" dirty="0" smtClean="0"/>
              <a:t> </a:t>
            </a:r>
            <a:r>
              <a:rPr lang="en-US" sz="1800" dirty="0" err="1" smtClean="0"/>
              <a:t>Zufuhr</a:t>
            </a:r>
            <a:r>
              <a:rPr lang="en-US" sz="1800" dirty="0" smtClean="0"/>
              <a:t> ca. 25% </a:t>
            </a:r>
          </a:p>
          <a:p>
            <a:pPr marL="457200" lvl="1" indent="0" algn="r">
              <a:spcAft>
                <a:spcPts val="600"/>
              </a:spcAft>
              <a:buNone/>
            </a:pPr>
            <a:r>
              <a:rPr lang="en-US" sz="1200" i="1" dirty="0" smtClean="0"/>
              <a:t>(</a:t>
            </a:r>
            <a:r>
              <a:rPr lang="en-US" sz="1200" i="1" dirty="0" err="1"/>
              <a:t>Schoeller</a:t>
            </a:r>
            <a:r>
              <a:rPr lang="en-US" sz="1200" i="1" dirty="0"/>
              <a:t> &amp; </a:t>
            </a:r>
            <a:r>
              <a:rPr lang="en-US" sz="1200" i="1" dirty="0" smtClean="0"/>
              <a:t>Thomas, 2015</a:t>
            </a:r>
            <a:r>
              <a:rPr lang="en-US" sz="1200" i="1" dirty="0"/>
              <a:t>)</a:t>
            </a:r>
          </a:p>
          <a:p>
            <a:pPr marL="800100" lvl="1" indent="-342900">
              <a:spcAft>
                <a:spcPts val="600"/>
              </a:spcAft>
              <a:buFont typeface="Wingdings" panose="05000000000000000000" pitchFamily="2" charset="2"/>
              <a:buChar char="Ø"/>
            </a:pPr>
            <a:r>
              <a:rPr lang="en-US" sz="1800" dirty="0" err="1" smtClean="0"/>
              <a:t>Kontinuierlicher</a:t>
            </a:r>
            <a:r>
              <a:rPr lang="en-US" sz="1800" dirty="0" smtClean="0"/>
              <a:t> </a:t>
            </a:r>
            <a:r>
              <a:rPr lang="en-US" sz="1800" dirty="0" err="1" smtClean="0"/>
              <a:t>Verbrauch</a:t>
            </a:r>
            <a:r>
              <a:rPr lang="en-US" sz="1800" dirty="0" smtClean="0"/>
              <a:t> vs. </a:t>
            </a:r>
            <a:r>
              <a:rPr lang="en-US" sz="1800" dirty="0" err="1" smtClean="0"/>
              <a:t>episodische</a:t>
            </a:r>
            <a:r>
              <a:rPr lang="en-US" sz="1800" dirty="0" smtClean="0"/>
              <a:t> </a:t>
            </a:r>
            <a:r>
              <a:rPr lang="en-US" sz="1800" dirty="0" err="1" smtClean="0"/>
              <a:t>Zufuhr</a:t>
            </a:r>
            <a:endParaRPr lang="en-US" sz="1800" dirty="0"/>
          </a:p>
          <a:p>
            <a:pPr marL="800100" lvl="1" indent="-342900">
              <a:spcAft>
                <a:spcPts val="600"/>
              </a:spcAft>
              <a:buFont typeface="Wingdings" panose="05000000000000000000" pitchFamily="2" charset="2"/>
              <a:buChar char="Ø"/>
            </a:pPr>
            <a:r>
              <a:rPr lang="en-US" sz="1800" dirty="0" err="1" smtClean="0"/>
              <a:t>Gewichtszunahme</a:t>
            </a:r>
            <a:r>
              <a:rPr lang="en-US" sz="1800" dirty="0" smtClean="0"/>
              <a:t> </a:t>
            </a:r>
            <a:r>
              <a:rPr lang="en-US" sz="1800" dirty="0" err="1" smtClean="0"/>
              <a:t>vor</a:t>
            </a:r>
            <a:r>
              <a:rPr lang="en-US" sz="1800" dirty="0" smtClean="0"/>
              <a:t> </a:t>
            </a:r>
            <a:r>
              <a:rPr lang="en-US" sz="1800" dirty="0" err="1" smtClean="0"/>
              <a:t>allem</a:t>
            </a:r>
            <a:r>
              <a:rPr lang="en-US" sz="1800" dirty="0" smtClean="0"/>
              <a:t> am </a:t>
            </a:r>
            <a:r>
              <a:rPr lang="en-US" sz="1800" dirty="0" err="1" smtClean="0"/>
              <a:t>Wochenende</a:t>
            </a:r>
            <a:r>
              <a:rPr lang="en-US" sz="1800" dirty="0" smtClean="0"/>
              <a:t> </a:t>
            </a:r>
            <a:r>
              <a:rPr lang="en-US" sz="1200" i="1" dirty="0" smtClean="0"/>
              <a:t>(</a:t>
            </a:r>
            <a:r>
              <a:rPr lang="en-US" sz="1200" i="1" dirty="0" err="1"/>
              <a:t>Orsama</a:t>
            </a:r>
            <a:r>
              <a:rPr lang="en-US" sz="1200" i="1" dirty="0"/>
              <a:t> et al. </a:t>
            </a:r>
            <a:r>
              <a:rPr lang="en-US" sz="1200" i="1" dirty="0" smtClean="0"/>
              <a:t>2014</a:t>
            </a:r>
            <a:r>
              <a:rPr lang="en-US" sz="1200" i="1" dirty="0"/>
              <a:t>; </a:t>
            </a:r>
            <a:r>
              <a:rPr lang="en-US" sz="1200" i="1" dirty="0" smtClean="0"/>
              <a:t> </a:t>
            </a:r>
            <a:r>
              <a:rPr lang="en-US" sz="1200" i="1" dirty="0" err="1" smtClean="0"/>
              <a:t>Racette</a:t>
            </a:r>
            <a:r>
              <a:rPr lang="en-US" sz="1200" i="1" dirty="0" smtClean="0"/>
              <a:t> </a:t>
            </a:r>
            <a:r>
              <a:rPr lang="en-US" sz="1200" i="1" dirty="0"/>
              <a:t>et al. </a:t>
            </a:r>
            <a:r>
              <a:rPr lang="en-US" sz="1200" i="1" dirty="0" smtClean="0"/>
              <a:t>2008</a:t>
            </a:r>
            <a:r>
              <a:rPr lang="en-US" sz="1200" i="1" dirty="0"/>
              <a:t>)</a:t>
            </a:r>
          </a:p>
          <a:p>
            <a:pPr marL="800100" lvl="1" indent="-342900">
              <a:spcAft>
                <a:spcPts val="600"/>
              </a:spcAft>
              <a:buFont typeface="Wingdings" panose="05000000000000000000" pitchFamily="2" charset="2"/>
              <a:buChar char="Ø"/>
            </a:pPr>
            <a:r>
              <a:rPr lang="en-US" sz="1800" dirty="0" err="1" smtClean="0"/>
              <a:t>Gewichtszunahme</a:t>
            </a:r>
            <a:r>
              <a:rPr lang="en-US" sz="1800" dirty="0" smtClean="0"/>
              <a:t> </a:t>
            </a:r>
            <a:r>
              <a:rPr lang="en-US" sz="1800" dirty="0" err="1" smtClean="0"/>
              <a:t>verstärkt</a:t>
            </a:r>
            <a:r>
              <a:rPr lang="en-US" sz="1800" dirty="0" smtClean="0"/>
              <a:t> </a:t>
            </a:r>
            <a:r>
              <a:rPr lang="en-US" sz="1800" dirty="0" err="1" smtClean="0"/>
              <a:t>während</a:t>
            </a:r>
            <a:r>
              <a:rPr lang="en-US" sz="1800" dirty="0" smtClean="0"/>
              <a:t> der </a:t>
            </a:r>
            <a:r>
              <a:rPr lang="en-US" sz="1800" dirty="0" err="1" smtClean="0"/>
              <a:t>Feiertage</a:t>
            </a:r>
            <a:r>
              <a:rPr lang="en-US" sz="1800" dirty="0" smtClean="0"/>
              <a:t> </a:t>
            </a:r>
            <a:r>
              <a:rPr lang="en-US" sz="1200" i="1" dirty="0" smtClean="0"/>
              <a:t>(</a:t>
            </a:r>
            <a:r>
              <a:rPr lang="en-US" sz="1200" i="1" dirty="0" err="1"/>
              <a:t>Yanovski</a:t>
            </a:r>
            <a:r>
              <a:rPr lang="en-US" sz="1200" i="1" dirty="0"/>
              <a:t> et al. </a:t>
            </a:r>
            <a:r>
              <a:rPr lang="en-US" sz="1200" i="1" dirty="0" smtClean="0"/>
              <a:t>2000</a:t>
            </a:r>
            <a:r>
              <a:rPr lang="en-US" sz="1200" i="1" dirty="0"/>
              <a:t>)</a:t>
            </a:r>
          </a:p>
          <a:p>
            <a:pPr marL="342900" indent="-342900">
              <a:spcAft>
                <a:spcPts val="600"/>
              </a:spcAft>
              <a:buFont typeface="Wingdings" panose="05000000000000000000" pitchFamily="2" charset="2"/>
              <a:buChar char="Ø"/>
            </a:pPr>
            <a:endParaRPr lang="en-US" sz="1800" dirty="0"/>
          </a:p>
          <a:p>
            <a:pPr marL="342900" indent="-342900">
              <a:spcAft>
                <a:spcPts val="600"/>
              </a:spcAft>
              <a:buFont typeface="Wingdings" panose="05000000000000000000" pitchFamily="2" charset="2"/>
              <a:buChar char="Ø"/>
            </a:pPr>
            <a:r>
              <a:rPr lang="en-US" sz="1800" dirty="0" err="1" smtClean="0"/>
              <a:t>Kleine</a:t>
            </a:r>
            <a:r>
              <a:rPr lang="en-US" sz="1800" dirty="0" smtClean="0"/>
              <a:t> </a:t>
            </a:r>
            <a:r>
              <a:rPr lang="en-US" sz="1800" dirty="0" err="1" smtClean="0"/>
              <a:t>Unterschiede</a:t>
            </a:r>
            <a:r>
              <a:rPr lang="en-US" sz="1800" dirty="0" smtClean="0"/>
              <a:t> </a:t>
            </a:r>
            <a:r>
              <a:rPr lang="en-US" sz="1800" dirty="0" err="1" smtClean="0"/>
              <a:t>zwischen</a:t>
            </a:r>
            <a:r>
              <a:rPr lang="en-US" sz="1800" dirty="0" smtClean="0"/>
              <a:t> </a:t>
            </a:r>
            <a:r>
              <a:rPr lang="en-US" sz="1800" dirty="0" err="1" smtClean="0"/>
              <a:t>Zufuhr</a:t>
            </a:r>
            <a:r>
              <a:rPr lang="en-US" sz="1800" dirty="0" smtClean="0"/>
              <a:t> und </a:t>
            </a:r>
            <a:r>
              <a:rPr lang="en-US" sz="1800" dirty="0" err="1" smtClean="0"/>
              <a:t>Verbrauch</a:t>
            </a:r>
            <a:r>
              <a:rPr lang="en-US" sz="1800" dirty="0" smtClean="0"/>
              <a:t> </a:t>
            </a:r>
            <a:r>
              <a:rPr lang="en-US" sz="1800" dirty="0" err="1" smtClean="0"/>
              <a:t>können</a:t>
            </a:r>
            <a:r>
              <a:rPr lang="en-US" sz="1800" dirty="0" smtClean="0"/>
              <a:t> auf </a:t>
            </a:r>
            <a:r>
              <a:rPr lang="en-US" sz="1800" dirty="0" err="1" smtClean="0"/>
              <a:t>lange</a:t>
            </a:r>
            <a:r>
              <a:rPr lang="en-US" sz="1800" dirty="0" smtClean="0"/>
              <a:t> </a:t>
            </a:r>
            <a:r>
              <a:rPr lang="en-US" sz="1800" dirty="0" err="1" smtClean="0"/>
              <a:t>Zeit</a:t>
            </a:r>
            <a:r>
              <a:rPr lang="en-US" sz="1800" dirty="0" smtClean="0"/>
              <a:t> </a:t>
            </a:r>
            <a:r>
              <a:rPr lang="en-US" sz="1800" dirty="0" err="1" smtClean="0"/>
              <a:t>zu</a:t>
            </a:r>
            <a:r>
              <a:rPr lang="en-US" sz="1800" dirty="0" smtClean="0"/>
              <a:t> </a:t>
            </a:r>
            <a:r>
              <a:rPr lang="en-US" sz="1800" dirty="0" err="1" smtClean="0"/>
              <a:t>großen</a:t>
            </a:r>
            <a:r>
              <a:rPr lang="en-US" sz="1800" dirty="0" smtClean="0"/>
              <a:t> </a:t>
            </a:r>
            <a:r>
              <a:rPr lang="en-US" sz="1800" dirty="0" err="1" smtClean="0"/>
              <a:t>Veränderungen</a:t>
            </a:r>
            <a:r>
              <a:rPr lang="en-US" sz="1800" dirty="0" smtClean="0"/>
              <a:t> </a:t>
            </a:r>
            <a:r>
              <a:rPr lang="en-US" sz="1800" dirty="0" err="1" smtClean="0"/>
              <a:t>im</a:t>
            </a:r>
            <a:r>
              <a:rPr lang="en-US" sz="1800" dirty="0" smtClean="0"/>
              <a:t> </a:t>
            </a:r>
            <a:r>
              <a:rPr lang="en-US" sz="1800" dirty="0" err="1" smtClean="0"/>
              <a:t>Gewicht</a:t>
            </a:r>
            <a:r>
              <a:rPr lang="en-US" sz="1800" dirty="0" smtClean="0"/>
              <a:t> </a:t>
            </a:r>
            <a:r>
              <a:rPr lang="en-US" sz="1800" dirty="0" err="1" smtClean="0"/>
              <a:t>führen</a:t>
            </a:r>
            <a:endParaRPr lang="en-US" sz="1800" dirty="0"/>
          </a:p>
          <a:p>
            <a:pPr marL="800100" lvl="1" indent="-342900">
              <a:spcAft>
                <a:spcPts val="600"/>
              </a:spcAft>
              <a:buFont typeface="Wingdings" panose="05000000000000000000" pitchFamily="2" charset="2"/>
              <a:buChar char="Ø"/>
            </a:pPr>
            <a:r>
              <a:rPr lang="en-US" sz="1800" dirty="0" smtClean="0"/>
              <a:t>0,5- 1 kg/</a:t>
            </a:r>
            <a:r>
              <a:rPr lang="en-US" sz="1800" dirty="0" err="1" smtClean="0"/>
              <a:t>Jahr</a:t>
            </a:r>
            <a:r>
              <a:rPr lang="en-US" sz="1800" dirty="0" smtClean="0"/>
              <a:t> </a:t>
            </a:r>
            <a:r>
              <a:rPr lang="en-US" sz="1800" dirty="0" err="1" smtClean="0"/>
              <a:t>Gewichtszunahme</a:t>
            </a:r>
            <a:r>
              <a:rPr lang="en-US" sz="1800" dirty="0" smtClean="0"/>
              <a:t> </a:t>
            </a:r>
            <a:r>
              <a:rPr lang="en-US" sz="1800" dirty="0" err="1" smtClean="0"/>
              <a:t>bei</a:t>
            </a:r>
            <a:r>
              <a:rPr lang="en-US" sz="1800" dirty="0" smtClean="0"/>
              <a:t> +</a:t>
            </a:r>
            <a:r>
              <a:rPr lang="en-US" sz="1800" dirty="0"/>
              <a:t>15 </a:t>
            </a:r>
            <a:r>
              <a:rPr lang="en-US" sz="1800" dirty="0" smtClean="0"/>
              <a:t>kcal/Tag </a:t>
            </a:r>
            <a:r>
              <a:rPr lang="en-US" sz="1200" i="1" dirty="0"/>
              <a:t>(Hill et al. </a:t>
            </a:r>
            <a:r>
              <a:rPr lang="en-US" sz="1200" i="1" dirty="0" smtClean="0"/>
              <a:t>2003</a:t>
            </a:r>
            <a:r>
              <a:rPr lang="en-US" sz="1200" i="1" dirty="0"/>
              <a:t>)</a:t>
            </a:r>
          </a:p>
          <a:p>
            <a:pPr>
              <a:spcAft>
                <a:spcPts val="600"/>
              </a:spcAft>
            </a:pPr>
            <a:endParaRPr lang="en-US" sz="1800" dirty="0"/>
          </a:p>
          <a:p>
            <a:pPr marL="342900" indent="-342900">
              <a:spcAft>
                <a:spcPts val="600"/>
              </a:spcAft>
              <a:buFont typeface="Wingdings" panose="05000000000000000000" pitchFamily="2" charset="2"/>
              <a:buChar char="Ø"/>
            </a:pPr>
            <a:endParaRPr lang="en-US" sz="1800" dirty="0"/>
          </a:p>
        </p:txBody>
      </p:sp>
    </p:spTree>
    <p:extLst>
      <p:ext uri="{BB962C8B-B14F-4D97-AF65-F5344CB8AC3E}">
        <p14:creationId xmlns:p14="http://schemas.microsoft.com/office/powerpoint/2010/main" val="3393317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2286000"/>
            <a:ext cx="17526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latin typeface="Arial Black" pitchFamily="34" charset="0"/>
              </a:rPr>
              <a:t>Ernährung</a:t>
            </a:r>
            <a:endParaRPr lang="en-US" sz="1400" dirty="0">
              <a:solidFill>
                <a:schemeClr val="tx1"/>
              </a:solidFill>
              <a:latin typeface="Arial Black" pitchFamily="34" charset="0"/>
            </a:endParaRPr>
          </a:p>
        </p:txBody>
      </p:sp>
      <p:sp>
        <p:nvSpPr>
          <p:cNvPr id="7" name="Rounded Rectangle 6"/>
          <p:cNvSpPr/>
          <p:nvPr/>
        </p:nvSpPr>
        <p:spPr>
          <a:xfrm>
            <a:off x="533400" y="4648200"/>
            <a:ext cx="16002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latin typeface="Arial Black" pitchFamily="34" charset="0"/>
              </a:rPr>
              <a:t>Verfügbare</a:t>
            </a:r>
            <a:r>
              <a:rPr lang="en-US" sz="1200" dirty="0" smtClean="0">
                <a:solidFill>
                  <a:schemeClr val="tx1"/>
                </a:solidFill>
                <a:latin typeface="Arial Black" pitchFamily="34" charset="0"/>
              </a:rPr>
              <a:t> </a:t>
            </a:r>
            <a:r>
              <a:rPr lang="en-US" sz="1200" dirty="0" err="1" smtClean="0">
                <a:solidFill>
                  <a:schemeClr val="tx1"/>
                </a:solidFill>
                <a:latin typeface="Arial Black" pitchFamily="34" charset="0"/>
              </a:rPr>
              <a:t>Energie</a:t>
            </a:r>
            <a:endParaRPr lang="en-US" sz="1200" dirty="0">
              <a:latin typeface="Arial Black" pitchFamily="34" charset="0"/>
            </a:endParaRPr>
          </a:p>
        </p:txBody>
      </p:sp>
      <p:sp>
        <p:nvSpPr>
          <p:cNvPr id="8" name="Right Arrow 7"/>
          <p:cNvSpPr/>
          <p:nvPr/>
        </p:nvSpPr>
        <p:spPr>
          <a:xfrm>
            <a:off x="2286000" y="5029200"/>
            <a:ext cx="3505200" cy="609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2476500"/>
            <a:ext cx="27432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Arial Black" pitchFamily="34" charset="0"/>
              </a:rPr>
              <a:t>Energie-speicher</a:t>
            </a:r>
            <a:endParaRPr lang="en-US" sz="3200" dirty="0">
              <a:solidFill>
                <a:schemeClr val="tx1"/>
              </a:solidFill>
              <a:latin typeface="Arial Black" pitchFamily="34" charset="0"/>
            </a:endParaRPr>
          </a:p>
          <a:p>
            <a:pPr algn="ctr"/>
            <a:endParaRPr lang="en-US" sz="1200" dirty="0">
              <a:solidFill>
                <a:schemeClr val="tx1"/>
              </a:solidFill>
              <a:latin typeface="Arial Black" pitchFamily="34" charset="0"/>
            </a:endParaRPr>
          </a:p>
        </p:txBody>
      </p:sp>
      <p:sp>
        <p:nvSpPr>
          <p:cNvPr id="17" name="TextBox 16"/>
          <p:cNvSpPr txBox="1"/>
          <p:nvPr/>
        </p:nvSpPr>
        <p:spPr>
          <a:xfrm>
            <a:off x="1440083" y="3764412"/>
            <a:ext cx="1503745" cy="523220"/>
          </a:xfrm>
          <a:prstGeom prst="rect">
            <a:avLst/>
          </a:prstGeom>
          <a:noFill/>
        </p:spPr>
        <p:txBody>
          <a:bodyPr wrap="none" rtlCol="0">
            <a:spAutoFit/>
          </a:bodyPr>
          <a:lstStyle/>
          <a:p>
            <a:r>
              <a:rPr lang="en-US" sz="1400" dirty="0" err="1" smtClean="0">
                <a:latin typeface="Arial Black" pitchFamily="34" charset="0"/>
              </a:rPr>
              <a:t>Ballaststoffe</a:t>
            </a:r>
            <a:r>
              <a:rPr lang="en-US" sz="1400" dirty="0" smtClean="0">
                <a:latin typeface="Arial Black" pitchFamily="34" charset="0"/>
              </a:rPr>
              <a:t>,</a:t>
            </a:r>
            <a:endParaRPr lang="en-US" sz="1400" dirty="0">
              <a:latin typeface="Arial Black" pitchFamily="34" charset="0"/>
            </a:endParaRPr>
          </a:p>
          <a:p>
            <a:r>
              <a:rPr lang="en-US" sz="1400" dirty="0" smtClean="0">
                <a:latin typeface="Arial Black" pitchFamily="34" charset="0"/>
              </a:rPr>
              <a:t>…</a:t>
            </a:r>
            <a:endParaRPr lang="en-US" sz="1400" dirty="0">
              <a:latin typeface="Arial Black" pitchFamily="34" charset="0"/>
            </a:endParaRPr>
          </a:p>
        </p:txBody>
      </p:sp>
      <p:sp>
        <p:nvSpPr>
          <p:cNvPr id="13" name="Down Arrow 12"/>
          <p:cNvSpPr/>
          <p:nvPr/>
        </p:nvSpPr>
        <p:spPr>
          <a:xfrm>
            <a:off x="685800" y="3505200"/>
            <a:ext cx="304800" cy="9906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914400" y="3886200"/>
            <a:ext cx="533400" cy="3048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9" name="Up Arrow 18"/>
          <p:cNvSpPr/>
          <p:nvPr/>
        </p:nvSpPr>
        <p:spPr>
          <a:xfrm rot="2100000">
            <a:off x="2519872" y="4464573"/>
            <a:ext cx="164600" cy="86738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100000">
            <a:off x="3045837" y="4469166"/>
            <a:ext cx="468339" cy="93722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100000">
            <a:off x="3932270" y="4511400"/>
            <a:ext cx="202139" cy="84981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8561999">
            <a:off x="2740588" y="4175906"/>
            <a:ext cx="564578" cy="307777"/>
          </a:xfrm>
          <a:prstGeom prst="rect">
            <a:avLst/>
          </a:prstGeom>
          <a:noFill/>
        </p:spPr>
        <p:txBody>
          <a:bodyPr wrap="none" rtlCol="0">
            <a:spAutoFit/>
          </a:bodyPr>
          <a:lstStyle/>
          <a:p>
            <a:r>
              <a:rPr lang="en-US" sz="1400" dirty="0">
                <a:latin typeface="Arial Black" pitchFamily="34" charset="0"/>
              </a:rPr>
              <a:t>TEF</a:t>
            </a:r>
          </a:p>
        </p:txBody>
      </p:sp>
      <p:sp>
        <p:nvSpPr>
          <p:cNvPr id="23" name="TextBox 22"/>
          <p:cNvSpPr txBox="1"/>
          <p:nvPr/>
        </p:nvSpPr>
        <p:spPr>
          <a:xfrm rot="18405235">
            <a:off x="2778436" y="4479309"/>
            <a:ext cx="1485984" cy="307777"/>
          </a:xfrm>
          <a:prstGeom prst="rect">
            <a:avLst/>
          </a:prstGeom>
          <a:noFill/>
        </p:spPr>
        <p:txBody>
          <a:bodyPr wrap="none" rtlCol="0">
            <a:spAutoFit/>
          </a:bodyPr>
          <a:lstStyle/>
          <a:p>
            <a:r>
              <a:rPr lang="en-US" sz="1400" dirty="0" err="1" smtClean="0">
                <a:latin typeface="Arial Black" pitchFamily="34" charset="0"/>
              </a:rPr>
              <a:t>Grundumsatz</a:t>
            </a:r>
            <a:endParaRPr lang="en-US" sz="1400" dirty="0">
              <a:latin typeface="Arial Black" pitchFamily="34" charset="0"/>
            </a:endParaRPr>
          </a:p>
        </p:txBody>
      </p:sp>
      <p:sp>
        <p:nvSpPr>
          <p:cNvPr id="24" name="TextBox 23"/>
          <p:cNvSpPr txBox="1"/>
          <p:nvPr/>
        </p:nvSpPr>
        <p:spPr>
          <a:xfrm rot="18253903">
            <a:off x="4072857" y="4156093"/>
            <a:ext cx="724173" cy="307777"/>
          </a:xfrm>
          <a:prstGeom prst="rect">
            <a:avLst/>
          </a:prstGeom>
          <a:noFill/>
        </p:spPr>
        <p:txBody>
          <a:bodyPr wrap="none" rtlCol="0">
            <a:spAutoFit/>
          </a:bodyPr>
          <a:lstStyle/>
          <a:p>
            <a:r>
              <a:rPr lang="en-US" sz="1400" dirty="0" smtClean="0">
                <a:latin typeface="Arial Black" pitchFamily="34" charset="0"/>
              </a:rPr>
              <a:t>Sport</a:t>
            </a:r>
            <a:endParaRPr lang="en-US" sz="1400" dirty="0">
              <a:latin typeface="Arial Black" pitchFamily="34" charset="0"/>
            </a:endParaRPr>
          </a:p>
        </p:txBody>
      </p:sp>
      <p:cxnSp>
        <p:nvCxnSpPr>
          <p:cNvPr id="25" name="Straight Connector 24"/>
          <p:cNvCxnSpPr/>
          <p:nvPr/>
        </p:nvCxnSpPr>
        <p:spPr>
          <a:xfrm flipH="1">
            <a:off x="3886200" y="3276600"/>
            <a:ext cx="1981200"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86200" y="3276600"/>
            <a:ext cx="0" cy="381000"/>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05400" y="3276600"/>
            <a:ext cx="0" cy="381000"/>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Up Arrow 25"/>
          <p:cNvSpPr/>
          <p:nvPr/>
        </p:nvSpPr>
        <p:spPr>
          <a:xfrm rot="2100000">
            <a:off x="4655049" y="4521380"/>
            <a:ext cx="91440" cy="84981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8253903">
            <a:off x="4058246" y="4468014"/>
            <a:ext cx="1519968" cy="261610"/>
          </a:xfrm>
          <a:prstGeom prst="rect">
            <a:avLst/>
          </a:prstGeom>
          <a:noFill/>
        </p:spPr>
        <p:txBody>
          <a:bodyPr wrap="none" rtlCol="0">
            <a:spAutoFit/>
          </a:bodyPr>
          <a:lstStyle/>
          <a:p>
            <a:pPr algn="ctr"/>
            <a:r>
              <a:rPr lang="en-US" sz="1100" dirty="0" err="1" smtClean="0">
                <a:latin typeface="Arial Black" pitchFamily="34" charset="0"/>
              </a:rPr>
              <a:t>Alltagsbewegung</a:t>
            </a:r>
            <a:endParaRPr lang="en-US" sz="1100" dirty="0">
              <a:latin typeface="Arial Black" pitchFamily="34" charset="0"/>
            </a:endParaRPr>
          </a:p>
        </p:txBody>
      </p:sp>
      <p:cxnSp>
        <p:nvCxnSpPr>
          <p:cNvPr id="31" name="Straight Arrow Connector 30"/>
          <p:cNvCxnSpPr/>
          <p:nvPr/>
        </p:nvCxnSpPr>
        <p:spPr>
          <a:xfrm>
            <a:off x="4495800" y="3276600"/>
            <a:ext cx="0" cy="381000"/>
          </a:xfrm>
          <a:prstGeom prst="straightConnector1">
            <a:avLst/>
          </a:prstGeom>
          <a:ln w="349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286000" y="2743200"/>
            <a:ext cx="3581400" cy="0"/>
          </a:xfrm>
          <a:prstGeom prst="straightConnector1">
            <a:avLst/>
          </a:prstGeom>
          <a:ln w="57150">
            <a:solidFill>
              <a:srgbClr val="7030A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76600" y="2920753"/>
            <a:ext cx="0" cy="736847"/>
          </a:xfrm>
          <a:prstGeom prst="straightConnector1">
            <a:avLst/>
          </a:prstGeom>
          <a:ln w="34925">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718"/>
            <a:ext cx="8382000" cy="1371600"/>
          </a:xfrm>
        </p:spPr>
        <p:txBody>
          <a:bodyPr>
            <a:normAutofit/>
          </a:bodyPr>
          <a:lstStyle/>
          <a:p>
            <a:r>
              <a:rPr lang="en-US" sz="3000" dirty="0" err="1" smtClean="0"/>
              <a:t>Angepasstes</a:t>
            </a:r>
            <a:r>
              <a:rPr lang="en-US" sz="3000" dirty="0" smtClean="0"/>
              <a:t> Modell</a:t>
            </a:r>
            <a:endParaRPr lang="en-US" sz="3000" dirty="0"/>
          </a:p>
        </p:txBody>
      </p:sp>
      <p:cxnSp>
        <p:nvCxnSpPr>
          <p:cNvPr id="30" name="Straight Arrow Connector 29"/>
          <p:cNvCxnSpPr/>
          <p:nvPr/>
        </p:nvCxnSpPr>
        <p:spPr>
          <a:xfrm flipH="1">
            <a:off x="2286000" y="2920753"/>
            <a:ext cx="990600" cy="0"/>
          </a:xfrm>
          <a:prstGeom prst="straightConnector1">
            <a:avLst/>
          </a:prstGeom>
          <a:ln w="34925">
            <a:solidFill>
              <a:srgbClr val="7030A0"/>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846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1" grpId="0" animBg="1"/>
      <p:bldP spid="22" grpId="0"/>
      <p:bldP spid="23" grpId="0"/>
      <p:bldP spid="24" grpId="0"/>
      <p:bldP spid="26"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524000"/>
          </a:xfrm>
          <a:noFill/>
        </p:spPr>
        <p:txBody>
          <a:bodyPr>
            <a:noAutofit/>
          </a:bodyPr>
          <a:lstStyle/>
          <a:p>
            <a:pPr marL="228600" algn="l"/>
            <a:r>
              <a:rPr lang="en-US" sz="2600" dirty="0" err="1" smtClean="0"/>
              <a:t>Unterschiedliche</a:t>
            </a:r>
            <a:r>
              <a:rPr lang="en-US" sz="2600" dirty="0" smtClean="0"/>
              <a:t> </a:t>
            </a:r>
            <a:r>
              <a:rPr lang="en-US" sz="2600" dirty="0" err="1" smtClean="0"/>
              <a:t>Möglichkeiten</a:t>
            </a:r>
            <a:r>
              <a:rPr lang="en-US" sz="2600" dirty="0" smtClean="0"/>
              <a:t> </a:t>
            </a:r>
            <a:r>
              <a:rPr lang="en-US" sz="2600" dirty="0" err="1" smtClean="0"/>
              <a:t>zur</a:t>
            </a:r>
            <a:r>
              <a:rPr lang="en-US" sz="2600" dirty="0" smtClean="0"/>
              <a:t> </a:t>
            </a:r>
            <a:r>
              <a:rPr lang="en-US" sz="2600" dirty="0" err="1" smtClean="0"/>
              <a:t>Energiespeicherung</a:t>
            </a:r>
            <a:r>
              <a:rPr lang="en-US" sz="2600" dirty="0" smtClean="0"/>
              <a:t>: </a:t>
            </a:r>
            <a:r>
              <a:rPr lang="en-US" sz="2600" dirty="0"/>
              <a:t/>
            </a:r>
            <a:br>
              <a:rPr lang="en-US" sz="2600" dirty="0"/>
            </a:br>
            <a:r>
              <a:rPr lang="en-US" sz="2600" dirty="0" err="1" smtClean="0"/>
              <a:t>Kalorienverbrauch</a:t>
            </a:r>
            <a:r>
              <a:rPr lang="en-US" sz="2600" dirty="0" smtClean="0"/>
              <a:t> </a:t>
            </a:r>
            <a:r>
              <a:rPr lang="en-US" sz="2600" dirty="0" err="1" smtClean="0"/>
              <a:t>beeinflusst</a:t>
            </a:r>
            <a:r>
              <a:rPr lang="en-US" sz="2600" dirty="0" smtClean="0"/>
              <a:t> </a:t>
            </a:r>
            <a:r>
              <a:rPr lang="en-US" sz="2600" dirty="0" err="1" smtClean="0"/>
              <a:t>Speicherung</a:t>
            </a:r>
            <a:r>
              <a:rPr lang="en-US" sz="2600" dirty="0" smtClean="0"/>
              <a:t>.</a:t>
            </a:r>
            <a:endParaRPr lang="en-US" sz="2600" dirty="0"/>
          </a:p>
        </p:txBody>
      </p:sp>
      <p:pic>
        <p:nvPicPr>
          <p:cNvPr id="1026" name="Picture 2"/>
          <p:cNvPicPr>
            <a:picLocks noChangeAspect="1" noChangeArrowheads="1"/>
          </p:cNvPicPr>
          <p:nvPr/>
        </p:nvPicPr>
        <p:blipFill>
          <a:blip r:embed="rId3" cstate="print"/>
          <a:srcRect/>
          <a:stretch>
            <a:fillRect/>
          </a:stretch>
        </p:blipFill>
        <p:spPr bwMode="auto">
          <a:xfrm>
            <a:off x="304800" y="1676400"/>
            <a:ext cx="3905250" cy="3286125"/>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4572000" y="1724025"/>
            <a:ext cx="4192420" cy="3276600"/>
          </a:xfrm>
          <a:prstGeom prst="rect">
            <a:avLst/>
          </a:prstGeom>
          <a:noFill/>
        </p:spPr>
      </p:pic>
      <p:sp>
        <p:nvSpPr>
          <p:cNvPr id="5" name="TextBox 4"/>
          <p:cNvSpPr txBox="1"/>
          <p:nvPr/>
        </p:nvSpPr>
        <p:spPr>
          <a:xfrm>
            <a:off x="276225" y="5105400"/>
            <a:ext cx="8610600" cy="923330"/>
          </a:xfrm>
          <a:prstGeom prst="rect">
            <a:avLst/>
          </a:prstGeom>
          <a:noFill/>
        </p:spPr>
        <p:txBody>
          <a:bodyPr wrap="square" rtlCol="0">
            <a:spAutoFit/>
          </a:bodyPr>
          <a:lstStyle/>
          <a:p>
            <a:r>
              <a:rPr lang="en-US" i="1" dirty="0">
                <a:solidFill>
                  <a:schemeClr val="accent1">
                    <a:lumMod val="25000"/>
                  </a:schemeClr>
                </a:solidFill>
              </a:rPr>
              <a:t>Case Study: Otto and Ewald Spitz </a:t>
            </a:r>
            <a:r>
              <a:rPr lang="en-US" i="1" dirty="0" err="1" smtClean="0">
                <a:solidFill>
                  <a:schemeClr val="accent1">
                    <a:lumMod val="25000"/>
                  </a:schemeClr>
                </a:solidFill>
              </a:rPr>
              <a:t>sind</a:t>
            </a:r>
            <a:r>
              <a:rPr lang="en-US" i="1" dirty="0" smtClean="0">
                <a:solidFill>
                  <a:schemeClr val="accent1">
                    <a:lumMod val="25000"/>
                  </a:schemeClr>
                </a:solidFill>
              </a:rPr>
              <a:t> </a:t>
            </a:r>
            <a:r>
              <a:rPr lang="en-US" i="1" dirty="0" err="1" smtClean="0">
                <a:solidFill>
                  <a:schemeClr val="accent1">
                    <a:lumMod val="25000"/>
                  </a:schemeClr>
                </a:solidFill>
              </a:rPr>
              <a:t>identische</a:t>
            </a:r>
            <a:r>
              <a:rPr lang="en-US" i="1" dirty="0" smtClean="0">
                <a:solidFill>
                  <a:schemeClr val="accent1">
                    <a:lumMod val="25000"/>
                  </a:schemeClr>
                </a:solidFill>
              </a:rPr>
              <a:t> </a:t>
            </a:r>
            <a:r>
              <a:rPr lang="en-US" i="1" dirty="0" err="1" smtClean="0">
                <a:solidFill>
                  <a:schemeClr val="accent1">
                    <a:lumMod val="25000"/>
                  </a:schemeClr>
                </a:solidFill>
              </a:rPr>
              <a:t>Zwillinge</a:t>
            </a:r>
            <a:r>
              <a:rPr lang="en-US" i="1" dirty="0" smtClean="0">
                <a:solidFill>
                  <a:schemeClr val="accent1">
                    <a:lumMod val="25000"/>
                  </a:schemeClr>
                </a:solidFill>
              </a:rPr>
              <a:t>, </a:t>
            </a:r>
            <a:r>
              <a:rPr lang="en-US" i="1" dirty="0" err="1" smtClean="0">
                <a:solidFill>
                  <a:schemeClr val="accent1">
                    <a:lumMod val="25000"/>
                  </a:schemeClr>
                </a:solidFill>
              </a:rPr>
              <a:t>gemeinsam</a:t>
            </a:r>
            <a:r>
              <a:rPr lang="en-US" i="1" dirty="0" smtClean="0">
                <a:solidFill>
                  <a:schemeClr val="accent1">
                    <a:lumMod val="25000"/>
                  </a:schemeClr>
                </a:solidFill>
              </a:rPr>
              <a:t> </a:t>
            </a:r>
            <a:r>
              <a:rPr lang="en-US" i="1" dirty="0" err="1" smtClean="0">
                <a:solidFill>
                  <a:schemeClr val="accent1">
                    <a:lumMod val="25000"/>
                  </a:schemeClr>
                </a:solidFill>
              </a:rPr>
              <a:t>aufgewachsen</a:t>
            </a:r>
            <a:r>
              <a:rPr lang="en-US" i="1" dirty="0" smtClean="0">
                <a:solidFill>
                  <a:schemeClr val="accent1">
                    <a:lumMod val="25000"/>
                  </a:schemeClr>
                </a:solidFill>
              </a:rPr>
              <a:t> </a:t>
            </a:r>
            <a:r>
              <a:rPr lang="en-US" i="1" dirty="0" err="1" smtClean="0">
                <a:solidFill>
                  <a:schemeClr val="accent1">
                    <a:lumMod val="25000"/>
                  </a:schemeClr>
                </a:solidFill>
              </a:rPr>
              <a:t>aber</a:t>
            </a:r>
            <a:r>
              <a:rPr lang="en-US" i="1" dirty="0" smtClean="0">
                <a:solidFill>
                  <a:schemeClr val="accent1">
                    <a:lumMod val="25000"/>
                  </a:schemeClr>
                </a:solidFill>
              </a:rPr>
              <a:t> </a:t>
            </a:r>
            <a:r>
              <a:rPr lang="en-US" i="1" dirty="0" err="1" smtClean="0">
                <a:solidFill>
                  <a:schemeClr val="accent1">
                    <a:lumMod val="25000"/>
                  </a:schemeClr>
                </a:solidFill>
              </a:rPr>
              <a:t>mit</a:t>
            </a:r>
            <a:r>
              <a:rPr lang="en-US" i="1" dirty="0" smtClean="0">
                <a:solidFill>
                  <a:schemeClr val="accent1">
                    <a:lumMod val="25000"/>
                  </a:schemeClr>
                </a:solidFill>
              </a:rPr>
              <a:t> </a:t>
            </a:r>
            <a:r>
              <a:rPr lang="en-US" i="1" dirty="0" err="1" smtClean="0">
                <a:solidFill>
                  <a:schemeClr val="accent1">
                    <a:lumMod val="25000"/>
                  </a:schemeClr>
                </a:solidFill>
              </a:rPr>
              <a:t>verschiedenen</a:t>
            </a:r>
            <a:r>
              <a:rPr lang="en-US" i="1" dirty="0" smtClean="0">
                <a:solidFill>
                  <a:schemeClr val="accent1">
                    <a:lumMod val="25000"/>
                  </a:schemeClr>
                </a:solidFill>
              </a:rPr>
              <a:t> </a:t>
            </a:r>
            <a:r>
              <a:rPr lang="en-US" i="1" dirty="0" err="1" smtClean="0">
                <a:solidFill>
                  <a:schemeClr val="accent1">
                    <a:lumMod val="25000"/>
                  </a:schemeClr>
                </a:solidFill>
              </a:rPr>
              <a:t>sportlichen</a:t>
            </a:r>
            <a:r>
              <a:rPr lang="en-US" i="1" dirty="0" smtClean="0">
                <a:solidFill>
                  <a:schemeClr val="accent1">
                    <a:lumMod val="25000"/>
                  </a:schemeClr>
                </a:solidFill>
              </a:rPr>
              <a:t> </a:t>
            </a:r>
            <a:r>
              <a:rPr lang="en-US" i="1" dirty="0" err="1" smtClean="0">
                <a:solidFill>
                  <a:schemeClr val="accent1">
                    <a:lumMod val="25000"/>
                  </a:schemeClr>
                </a:solidFill>
              </a:rPr>
              <a:t>Abmitionen</a:t>
            </a:r>
            <a:r>
              <a:rPr lang="en-US" i="1" dirty="0" smtClean="0">
                <a:solidFill>
                  <a:schemeClr val="accent1">
                    <a:lumMod val="25000"/>
                  </a:schemeClr>
                </a:solidFill>
              </a:rPr>
              <a:t>. </a:t>
            </a:r>
            <a:r>
              <a:rPr lang="en-US" i="1" dirty="0" err="1" smtClean="0">
                <a:solidFill>
                  <a:schemeClr val="accent1">
                    <a:lumMod val="25000"/>
                  </a:schemeClr>
                </a:solidFill>
              </a:rPr>
              <a:t>Beide</a:t>
            </a:r>
            <a:r>
              <a:rPr lang="en-US" i="1" dirty="0" smtClean="0">
                <a:solidFill>
                  <a:schemeClr val="accent1">
                    <a:lumMod val="25000"/>
                  </a:schemeClr>
                </a:solidFill>
              </a:rPr>
              <a:t> </a:t>
            </a:r>
            <a:r>
              <a:rPr lang="en-US" i="1" dirty="0" err="1" smtClean="0">
                <a:solidFill>
                  <a:schemeClr val="accent1">
                    <a:lumMod val="25000"/>
                  </a:schemeClr>
                </a:solidFill>
              </a:rPr>
              <a:t>ursprünglich</a:t>
            </a:r>
            <a:r>
              <a:rPr lang="en-US" i="1" dirty="0" smtClean="0">
                <a:solidFill>
                  <a:schemeClr val="accent1">
                    <a:lumMod val="25000"/>
                  </a:schemeClr>
                </a:solidFill>
              </a:rPr>
              <a:t> </a:t>
            </a:r>
            <a:r>
              <a:rPr lang="en-US" i="1" dirty="0" err="1" smtClean="0">
                <a:solidFill>
                  <a:schemeClr val="accent1">
                    <a:lumMod val="25000"/>
                  </a:schemeClr>
                </a:solidFill>
              </a:rPr>
              <a:t>im</a:t>
            </a:r>
            <a:r>
              <a:rPr lang="en-US" i="1" dirty="0" smtClean="0">
                <a:solidFill>
                  <a:schemeClr val="accent1">
                    <a:lumMod val="25000"/>
                  </a:schemeClr>
                </a:solidFill>
              </a:rPr>
              <a:t> </a:t>
            </a:r>
            <a:r>
              <a:rPr lang="en-US" i="1" dirty="0" err="1" smtClean="0">
                <a:solidFill>
                  <a:schemeClr val="accent1">
                    <a:lumMod val="25000"/>
                  </a:schemeClr>
                </a:solidFill>
              </a:rPr>
              <a:t>Ausdauersport</a:t>
            </a:r>
            <a:r>
              <a:rPr lang="en-US" i="1" dirty="0" smtClean="0">
                <a:solidFill>
                  <a:schemeClr val="accent1">
                    <a:lumMod val="25000"/>
                  </a:schemeClr>
                </a:solidFill>
              </a:rPr>
              <a:t>, bevor </a:t>
            </a:r>
            <a:r>
              <a:rPr lang="en-US" i="1" dirty="0">
                <a:solidFill>
                  <a:schemeClr val="accent1">
                    <a:lumMod val="25000"/>
                  </a:schemeClr>
                </a:solidFill>
              </a:rPr>
              <a:t>E</a:t>
            </a:r>
            <a:r>
              <a:rPr lang="en-US" i="1" dirty="0" smtClean="0">
                <a:solidFill>
                  <a:schemeClr val="accent1">
                    <a:lumMod val="25000"/>
                  </a:schemeClr>
                </a:solidFill>
              </a:rPr>
              <a:t>wald </a:t>
            </a:r>
            <a:r>
              <a:rPr lang="en-US" i="1" dirty="0" err="1" smtClean="0">
                <a:solidFill>
                  <a:schemeClr val="accent1">
                    <a:lumMod val="25000"/>
                  </a:schemeClr>
                </a:solidFill>
              </a:rPr>
              <a:t>mit</a:t>
            </a:r>
            <a:r>
              <a:rPr lang="en-US" i="1" dirty="0" smtClean="0">
                <a:solidFill>
                  <a:schemeClr val="accent1">
                    <a:lumMod val="25000"/>
                  </a:schemeClr>
                </a:solidFill>
              </a:rPr>
              <a:t> 18 </a:t>
            </a:r>
            <a:r>
              <a:rPr lang="en-US" i="1" dirty="0" err="1" smtClean="0">
                <a:solidFill>
                  <a:schemeClr val="accent1">
                    <a:lumMod val="25000"/>
                  </a:schemeClr>
                </a:solidFill>
              </a:rPr>
              <a:t>Jahren</a:t>
            </a:r>
            <a:r>
              <a:rPr lang="en-US" i="1" dirty="0" smtClean="0">
                <a:solidFill>
                  <a:schemeClr val="accent1">
                    <a:lumMod val="25000"/>
                  </a:schemeClr>
                </a:solidFill>
              </a:rPr>
              <a:t> </a:t>
            </a:r>
            <a:r>
              <a:rPr lang="en-US" i="1" dirty="0" err="1" smtClean="0">
                <a:solidFill>
                  <a:schemeClr val="accent1">
                    <a:lumMod val="25000"/>
                  </a:schemeClr>
                </a:solidFill>
              </a:rPr>
              <a:t>zum</a:t>
            </a:r>
            <a:r>
              <a:rPr lang="en-US" i="1" dirty="0" smtClean="0">
                <a:solidFill>
                  <a:schemeClr val="accent1">
                    <a:lumMod val="25000"/>
                  </a:schemeClr>
                </a:solidFill>
              </a:rPr>
              <a:t> </a:t>
            </a:r>
            <a:r>
              <a:rPr lang="en-US" i="1" dirty="0" err="1" smtClean="0">
                <a:solidFill>
                  <a:schemeClr val="accent1">
                    <a:lumMod val="25000"/>
                  </a:schemeClr>
                </a:solidFill>
              </a:rPr>
              <a:t>Gewichtheben</a:t>
            </a:r>
            <a:r>
              <a:rPr lang="en-US" i="1" dirty="0" smtClean="0">
                <a:solidFill>
                  <a:schemeClr val="accent1">
                    <a:lumMod val="25000"/>
                  </a:schemeClr>
                </a:solidFill>
              </a:rPr>
              <a:t> </a:t>
            </a:r>
            <a:r>
              <a:rPr lang="en-US" i="1" dirty="0" err="1" smtClean="0">
                <a:solidFill>
                  <a:schemeClr val="accent1">
                    <a:lumMod val="25000"/>
                  </a:schemeClr>
                </a:solidFill>
              </a:rPr>
              <a:t>wechselte</a:t>
            </a:r>
            <a:r>
              <a:rPr lang="en-US" i="1" dirty="0" smtClean="0">
                <a:solidFill>
                  <a:schemeClr val="accent1">
                    <a:lumMod val="25000"/>
                  </a:schemeClr>
                </a:solidFill>
              </a:rPr>
              <a:t>.  </a:t>
            </a:r>
            <a:r>
              <a:rPr lang="en-US" i="1" dirty="0" err="1" smtClean="0">
                <a:solidFill>
                  <a:schemeClr val="accent1">
                    <a:lumMod val="25000"/>
                  </a:schemeClr>
                </a:solidFill>
              </a:rPr>
              <a:t>Bilder</a:t>
            </a:r>
            <a:r>
              <a:rPr lang="en-US" i="1" dirty="0" smtClean="0">
                <a:solidFill>
                  <a:schemeClr val="accent1">
                    <a:lumMod val="25000"/>
                  </a:schemeClr>
                </a:solidFill>
              </a:rPr>
              <a:t> </a:t>
            </a:r>
            <a:r>
              <a:rPr lang="en-US" i="1" dirty="0" err="1" smtClean="0">
                <a:solidFill>
                  <a:schemeClr val="accent1">
                    <a:lumMod val="25000"/>
                  </a:schemeClr>
                </a:solidFill>
              </a:rPr>
              <a:t>im</a:t>
            </a:r>
            <a:r>
              <a:rPr lang="en-US" i="1" dirty="0" smtClean="0">
                <a:solidFill>
                  <a:schemeClr val="accent1">
                    <a:lumMod val="25000"/>
                  </a:schemeClr>
                </a:solidFill>
              </a:rPr>
              <a:t> Alter von 22 </a:t>
            </a:r>
            <a:r>
              <a:rPr lang="en-US" i="1" dirty="0" err="1" smtClean="0">
                <a:solidFill>
                  <a:schemeClr val="accent1">
                    <a:lumMod val="25000"/>
                  </a:schemeClr>
                </a:solidFill>
              </a:rPr>
              <a:t>Jahren</a:t>
            </a:r>
            <a:r>
              <a:rPr lang="en-US" i="1" dirty="0" smtClean="0">
                <a:solidFill>
                  <a:schemeClr val="accent1">
                    <a:lumMod val="25000"/>
                  </a:schemeClr>
                </a:solidFill>
              </a:rPr>
              <a:t>.</a:t>
            </a:r>
            <a:endParaRPr lang="en-US" i="1" dirty="0">
              <a:solidFill>
                <a:schemeClr val="accent1">
                  <a:lumMod val="25000"/>
                </a:schemeClr>
              </a:solidFill>
            </a:endParaRPr>
          </a:p>
        </p:txBody>
      </p:sp>
      <p:sp>
        <p:nvSpPr>
          <p:cNvPr id="6" name="TextBox 5"/>
          <p:cNvSpPr txBox="1"/>
          <p:nvPr/>
        </p:nvSpPr>
        <p:spPr>
          <a:xfrm>
            <a:off x="7186744" y="6280211"/>
            <a:ext cx="1032655" cy="276999"/>
          </a:xfrm>
          <a:prstGeom prst="rect">
            <a:avLst/>
          </a:prstGeom>
          <a:noFill/>
        </p:spPr>
        <p:txBody>
          <a:bodyPr wrap="none" rtlCol="0">
            <a:spAutoFit/>
          </a:bodyPr>
          <a:lstStyle/>
          <a:p>
            <a:r>
              <a:rPr lang="en-US" sz="1200" i="1" dirty="0" err="1">
                <a:cs typeface="Times New Roman" panose="02020603050405020304" pitchFamily="18" charset="0"/>
              </a:rPr>
              <a:t>Keul</a:t>
            </a:r>
            <a:r>
              <a:rPr lang="en-US" sz="1200" i="1" dirty="0">
                <a:cs typeface="Times New Roman" panose="02020603050405020304" pitchFamily="18" charset="0"/>
              </a:rPr>
              <a:t> </a:t>
            </a:r>
            <a:r>
              <a:rPr lang="en-US" sz="1200" i="1" dirty="0" smtClean="0">
                <a:cs typeface="Times New Roman" panose="02020603050405020304" pitchFamily="18" charset="0"/>
              </a:rPr>
              <a:t>1973</a:t>
            </a:r>
            <a:r>
              <a:rPr lang="en-US" sz="1200" i="1" dirty="0">
                <a:cs typeface="Times New Roman" panose="02020603050405020304" pitchFamily="18" charset="0"/>
              </a:rPr>
              <a:t>, 218</a:t>
            </a:r>
          </a:p>
        </p:txBody>
      </p:sp>
    </p:spTree>
    <p:extLst>
      <p:ext uri="{BB962C8B-B14F-4D97-AF65-F5344CB8AC3E}">
        <p14:creationId xmlns:p14="http://schemas.microsoft.com/office/powerpoint/2010/main" val="318955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03953"/>
            <a:ext cx="4996132" cy="3821962"/>
          </a:xfrm>
        </p:spPr>
        <p:txBody>
          <a:bodyPr>
            <a:normAutofit/>
          </a:bodyPr>
          <a:lstStyle/>
          <a:p>
            <a:pPr marL="0" indent="0">
              <a:lnSpc>
                <a:spcPct val="110000"/>
              </a:lnSpc>
              <a:spcBef>
                <a:spcPts val="1200"/>
              </a:spcBef>
              <a:buClr>
                <a:schemeClr val="tx2">
                  <a:lumMod val="75000"/>
                </a:schemeClr>
              </a:buClr>
              <a:buNone/>
            </a:pPr>
            <a:r>
              <a:rPr lang="en-US" sz="2400" b="1" dirty="0">
                <a:latin typeface="+mn-lt"/>
              </a:rPr>
              <a:t>“… </a:t>
            </a:r>
            <a:r>
              <a:rPr lang="en-US" sz="2400" b="1" dirty="0" err="1">
                <a:latin typeface="+mn-lt"/>
              </a:rPr>
              <a:t>bis</a:t>
            </a:r>
            <a:r>
              <a:rPr lang="en-US" sz="2400" b="1" dirty="0">
                <a:latin typeface="+mn-lt"/>
              </a:rPr>
              <a:t> 2020 </a:t>
            </a:r>
            <a:r>
              <a:rPr lang="en-US" sz="2400" b="1" dirty="0" err="1">
                <a:latin typeface="+mn-lt"/>
              </a:rPr>
              <a:t>nicht-übertragbare</a:t>
            </a:r>
            <a:r>
              <a:rPr lang="en-US" sz="2400" b="1" dirty="0">
                <a:latin typeface="+mn-lt"/>
              </a:rPr>
              <a:t> </a:t>
            </a:r>
            <a:r>
              <a:rPr lang="en-US" sz="2400" b="1" dirty="0" err="1">
                <a:latin typeface="+mn-lt"/>
              </a:rPr>
              <a:t>Krankheiten</a:t>
            </a:r>
            <a:r>
              <a:rPr lang="en-US" sz="2400" b="1" dirty="0">
                <a:latin typeface="+mn-lt"/>
              </a:rPr>
              <a:t> </a:t>
            </a:r>
            <a:r>
              <a:rPr lang="en-US" sz="2400" b="1" dirty="0" err="1">
                <a:latin typeface="+mn-lt"/>
              </a:rPr>
              <a:t>für</a:t>
            </a:r>
            <a:r>
              <a:rPr lang="en-US" sz="2400" b="1" dirty="0">
                <a:latin typeface="+mn-lt"/>
              </a:rPr>
              <a:t> fast ¾ </a:t>
            </a:r>
            <a:r>
              <a:rPr lang="en-US" sz="2400" b="1" dirty="0" err="1">
                <a:latin typeface="+mn-lt"/>
              </a:rPr>
              <a:t>aller</a:t>
            </a:r>
            <a:r>
              <a:rPr lang="en-US" sz="2400" b="1" dirty="0">
                <a:latin typeface="+mn-lt"/>
              </a:rPr>
              <a:t> welt-</a:t>
            </a:r>
          </a:p>
          <a:p>
            <a:pPr marL="0" indent="0">
              <a:lnSpc>
                <a:spcPct val="110000"/>
              </a:lnSpc>
              <a:spcBef>
                <a:spcPts val="0"/>
              </a:spcBef>
              <a:buClr>
                <a:schemeClr val="tx2">
                  <a:lumMod val="75000"/>
                </a:schemeClr>
              </a:buClr>
              <a:buNone/>
            </a:pPr>
            <a:r>
              <a:rPr lang="en-US" sz="2400" b="1" dirty="0" err="1">
                <a:latin typeface="+mn-lt"/>
              </a:rPr>
              <a:t>weiten</a:t>
            </a:r>
            <a:r>
              <a:rPr lang="en-US" sz="2400" b="1" dirty="0">
                <a:latin typeface="+mn-lt"/>
              </a:rPr>
              <a:t> </a:t>
            </a:r>
            <a:r>
              <a:rPr lang="en-US" sz="2400" b="1" dirty="0" err="1">
                <a:latin typeface="+mn-lt"/>
              </a:rPr>
              <a:t>Todesfälle</a:t>
            </a:r>
            <a:r>
              <a:rPr lang="en-US" sz="2400" b="1" dirty="0">
                <a:latin typeface="+mn-lt"/>
              </a:rPr>
              <a:t> </a:t>
            </a:r>
            <a:r>
              <a:rPr lang="en-US" sz="2400" b="1" dirty="0" err="1">
                <a:latin typeface="+mn-lt"/>
              </a:rPr>
              <a:t>verantwortlich</a:t>
            </a:r>
            <a:r>
              <a:rPr lang="en-US" sz="2400" b="1" dirty="0">
                <a:latin typeface="+mn-lt"/>
              </a:rPr>
              <a:t>” </a:t>
            </a:r>
            <a:endParaRPr lang="en-US" sz="2400" b="1" dirty="0" smtClean="0">
              <a:latin typeface="+mn-lt"/>
            </a:endParaRPr>
          </a:p>
          <a:p>
            <a:pPr marL="0" indent="0" algn="r">
              <a:lnSpc>
                <a:spcPct val="110000"/>
              </a:lnSpc>
              <a:spcBef>
                <a:spcPts val="0"/>
              </a:spcBef>
              <a:buClr>
                <a:schemeClr val="tx2">
                  <a:lumMod val="75000"/>
                </a:schemeClr>
              </a:buClr>
              <a:buNone/>
            </a:pPr>
            <a:r>
              <a:rPr lang="en-US" sz="1200" i="1" dirty="0" smtClean="0">
                <a:latin typeface="+mn-lt"/>
              </a:rPr>
              <a:t>(</a:t>
            </a:r>
            <a:r>
              <a:rPr lang="en-US" sz="1200" i="1" dirty="0">
                <a:latin typeface="+mn-lt"/>
              </a:rPr>
              <a:t>WHO 2011)</a:t>
            </a:r>
          </a:p>
          <a:p>
            <a:pPr marL="0" indent="0">
              <a:lnSpc>
                <a:spcPct val="110000"/>
              </a:lnSpc>
              <a:spcBef>
                <a:spcPts val="1200"/>
              </a:spcBef>
              <a:buClr>
                <a:schemeClr val="tx2">
                  <a:lumMod val="75000"/>
                </a:schemeClr>
              </a:buClr>
              <a:buNone/>
            </a:pPr>
            <a:endParaRPr lang="en-US" sz="2400" b="1" dirty="0">
              <a:latin typeface="+mn-lt"/>
            </a:endParaRPr>
          </a:p>
          <a:p>
            <a:pPr marL="0" indent="0">
              <a:lnSpc>
                <a:spcPct val="110000"/>
              </a:lnSpc>
              <a:spcBef>
                <a:spcPts val="1200"/>
              </a:spcBef>
              <a:buClr>
                <a:schemeClr val="tx2">
                  <a:lumMod val="75000"/>
                </a:schemeClr>
              </a:buClr>
              <a:buNone/>
            </a:pPr>
            <a:r>
              <a:rPr lang="en-US" sz="2400" b="1" dirty="0">
                <a:latin typeface="+mn-lt"/>
              </a:rPr>
              <a:t>“… </a:t>
            </a:r>
            <a:r>
              <a:rPr lang="en-US" sz="2400" b="1" dirty="0" err="1">
                <a:latin typeface="+mn-lt"/>
              </a:rPr>
              <a:t>bis</a:t>
            </a:r>
            <a:r>
              <a:rPr lang="en-US" sz="2400" b="1" dirty="0">
                <a:latin typeface="+mn-lt"/>
              </a:rPr>
              <a:t> 2025 </a:t>
            </a:r>
            <a:r>
              <a:rPr lang="en-US" sz="2400" b="1" dirty="0" err="1">
                <a:latin typeface="+mn-lt"/>
              </a:rPr>
              <a:t>Anzahl</a:t>
            </a:r>
            <a:r>
              <a:rPr lang="en-US" sz="2400" b="1" dirty="0">
                <a:latin typeface="+mn-lt"/>
              </a:rPr>
              <a:t> der Diabetes-</a:t>
            </a:r>
            <a:r>
              <a:rPr lang="en-US" sz="2400" b="1" dirty="0" err="1">
                <a:latin typeface="+mn-lt"/>
              </a:rPr>
              <a:t>Patienten</a:t>
            </a:r>
            <a:r>
              <a:rPr lang="en-US" sz="2400" b="1" dirty="0">
                <a:latin typeface="+mn-lt"/>
              </a:rPr>
              <a:t> </a:t>
            </a:r>
            <a:r>
              <a:rPr lang="en-US" sz="2400" b="1" dirty="0" err="1">
                <a:latin typeface="+mn-lt"/>
              </a:rPr>
              <a:t>mehr</a:t>
            </a:r>
            <a:r>
              <a:rPr lang="en-US" sz="2400" b="1" dirty="0">
                <a:latin typeface="+mn-lt"/>
              </a:rPr>
              <a:t> </a:t>
            </a:r>
            <a:r>
              <a:rPr lang="en-US" sz="2400" b="1" dirty="0" err="1">
                <a:latin typeface="+mn-lt"/>
              </a:rPr>
              <a:t>als</a:t>
            </a:r>
            <a:r>
              <a:rPr lang="en-US" sz="2400" b="1" dirty="0">
                <a:latin typeface="+mn-lt"/>
              </a:rPr>
              <a:t> </a:t>
            </a:r>
            <a:r>
              <a:rPr lang="en-US" sz="2400" b="1" dirty="0" err="1">
                <a:latin typeface="+mn-lt"/>
              </a:rPr>
              <a:t>verdoppelt</a:t>
            </a:r>
            <a:r>
              <a:rPr lang="en-US" sz="2400" b="1" dirty="0">
                <a:latin typeface="+mn-lt"/>
              </a:rPr>
              <a:t> … </a:t>
            </a:r>
          </a:p>
          <a:p>
            <a:pPr marL="0" indent="0">
              <a:lnSpc>
                <a:spcPct val="110000"/>
              </a:lnSpc>
              <a:spcBef>
                <a:spcPts val="0"/>
              </a:spcBef>
              <a:buClr>
                <a:schemeClr val="tx2">
                  <a:lumMod val="75000"/>
                </a:schemeClr>
              </a:buClr>
              <a:buNone/>
            </a:pPr>
            <a:r>
              <a:rPr lang="en-US" sz="2400" b="1" dirty="0">
                <a:latin typeface="+mn-lt"/>
              </a:rPr>
              <a:t>auf 228 million Menschen” </a:t>
            </a:r>
            <a:r>
              <a:rPr lang="en-US" sz="1200" i="1" dirty="0">
                <a:latin typeface="+mn-lt"/>
              </a:rPr>
              <a:t>(WHO </a:t>
            </a:r>
            <a:r>
              <a:rPr lang="en-US" sz="1200" i="1" dirty="0" smtClean="0">
                <a:latin typeface="+mn-lt"/>
              </a:rPr>
              <a:t>2008)</a:t>
            </a:r>
            <a:endParaRPr lang="en-US" sz="1200" i="1" dirty="0">
              <a:latin typeface="+mn-lt"/>
            </a:endParaRPr>
          </a:p>
        </p:txBody>
      </p:sp>
      <p:sp>
        <p:nvSpPr>
          <p:cNvPr id="3" name="Title 2"/>
          <p:cNvSpPr>
            <a:spLocks noGrp="1"/>
          </p:cNvSpPr>
          <p:nvPr>
            <p:ph type="title"/>
          </p:nvPr>
        </p:nvSpPr>
        <p:spPr>
          <a:xfrm>
            <a:off x="261668" y="304800"/>
            <a:ext cx="8686800" cy="1069675"/>
          </a:xfrm>
        </p:spPr>
        <p:txBody>
          <a:bodyPr>
            <a:normAutofit/>
          </a:bodyPr>
          <a:lstStyle/>
          <a:p>
            <a:r>
              <a:rPr lang="en-US" sz="3200" dirty="0" err="1" smtClean="0"/>
              <a:t>Aktuelle</a:t>
            </a:r>
            <a:r>
              <a:rPr lang="en-US" sz="3200" dirty="0" smtClean="0"/>
              <a:t> </a:t>
            </a:r>
            <a:r>
              <a:rPr lang="en-US" sz="3200" dirty="0" err="1" smtClean="0"/>
              <a:t>Gesundheitsrisiken</a:t>
            </a:r>
            <a:endParaRPr lang="en-US" sz="3200" dirty="0"/>
          </a:p>
        </p:txBody>
      </p:sp>
      <p:pic>
        <p:nvPicPr>
          <p:cNvPr id="4" name="Grafik 3"/>
          <p:cNvPicPr>
            <a:picLocks noChangeAspect="1"/>
          </p:cNvPicPr>
          <p:nvPr/>
        </p:nvPicPr>
        <p:blipFill rotWithShape="1">
          <a:blip r:embed="rId3"/>
          <a:srcRect l="6964" r="5292"/>
          <a:stretch/>
        </p:blipFill>
        <p:spPr>
          <a:xfrm>
            <a:off x="5675331" y="2590800"/>
            <a:ext cx="3273137" cy="3648268"/>
          </a:xfrm>
          <a:prstGeom prst="rect">
            <a:avLst/>
          </a:prstGeom>
        </p:spPr>
      </p:pic>
    </p:spTree>
    <p:extLst>
      <p:ext uri="{BB962C8B-B14F-4D97-AF65-F5344CB8AC3E}">
        <p14:creationId xmlns:p14="http://schemas.microsoft.com/office/powerpoint/2010/main" val="1635401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505200" y="1601729"/>
            <a:ext cx="5638800" cy="129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9939" name="Picture 3"/>
          <p:cNvPicPr>
            <a:picLocks noChangeAspect="1" noChangeArrowheads="1"/>
          </p:cNvPicPr>
          <p:nvPr/>
        </p:nvPicPr>
        <p:blipFill>
          <a:blip r:embed="rId4" cstate="print"/>
          <a:srcRect/>
          <a:stretch>
            <a:fillRect/>
          </a:stretch>
        </p:blipFill>
        <p:spPr bwMode="auto">
          <a:xfrm>
            <a:off x="4343400" y="9808"/>
            <a:ext cx="4651420" cy="6609008"/>
          </a:xfrm>
          <a:prstGeom prst="rect">
            <a:avLst/>
          </a:prstGeom>
          <a:noFill/>
          <a:ln w="9525">
            <a:noFill/>
            <a:miter lim="800000"/>
            <a:headEnd/>
            <a:tailEnd/>
          </a:ln>
        </p:spPr>
      </p:pic>
      <p:sp>
        <p:nvSpPr>
          <p:cNvPr id="5" name="TextBox 4"/>
          <p:cNvSpPr txBox="1"/>
          <p:nvPr/>
        </p:nvSpPr>
        <p:spPr>
          <a:xfrm>
            <a:off x="162412" y="875120"/>
            <a:ext cx="4340179" cy="726609"/>
          </a:xfrm>
          <a:prstGeom prst="rect">
            <a:avLst/>
          </a:prstGeom>
          <a:noFill/>
        </p:spPr>
        <p:txBody>
          <a:bodyPr wrap="square" rtlCol="0">
            <a:spAutoFit/>
          </a:bodyPr>
          <a:lstStyle/>
          <a:p>
            <a:pPr marL="288925" indent="-288925">
              <a:lnSpc>
                <a:spcPct val="120000"/>
              </a:lnSpc>
            </a:pPr>
            <a:r>
              <a:rPr lang="en-US" b="1" i="1" dirty="0">
                <a:solidFill>
                  <a:schemeClr val="tx2"/>
                </a:solidFill>
                <a:latin typeface="Arial" panose="020B0604020202020204" pitchFamily="34" charset="0"/>
                <a:cs typeface="Arial" panose="020B0604020202020204" pitchFamily="34" charset="0"/>
              </a:rPr>
              <a:t>… </a:t>
            </a:r>
            <a:r>
              <a:rPr lang="en-US" b="1" i="1" dirty="0" err="1" smtClean="0">
                <a:solidFill>
                  <a:schemeClr val="tx2"/>
                </a:solidFill>
                <a:latin typeface="Arial" panose="020B0604020202020204" pitchFamily="34" charset="0"/>
                <a:cs typeface="Arial" panose="020B0604020202020204" pitchFamily="34" charset="0"/>
              </a:rPr>
              <a:t>Energieumsatz</a:t>
            </a:r>
            <a:r>
              <a:rPr lang="en-US" b="1" i="1" dirty="0" smtClean="0">
                <a:solidFill>
                  <a:schemeClr val="tx2"/>
                </a:solidFill>
                <a:latin typeface="Arial" panose="020B0604020202020204" pitchFamily="34" charset="0"/>
                <a:cs typeface="Arial" panose="020B0604020202020204" pitchFamily="34" charset="0"/>
              </a:rPr>
              <a:t> </a:t>
            </a:r>
            <a:r>
              <a:rPr lang="en-US" b="1" i="1" dirty="0" err="1" smtClean="0">
                <a:solidFill>
                  <a:schemeClr val="tx2"/>
                </a:solidFill>
                <a:latin typeface="Arial" panose="020B0604020202020204" pitchFamily="34" charset="0"/>
                <a:cs typeface="Arial" panose="020B0604020202020204" pitchFamily="34" charset="0"/>
              </a:rPr>
              <a:t>bei</a:t>
            </a:r>
            <a:r>
              <a:rPr lang="en-US" b="1" i="1" dirty="0" smtClean="0">
                <a:solidFill>
                  <a:schemeClr val="tx2"/>
                </a:solidFill>
                <a:latin typeface="Arial" panose="020B0604020202020204" pitchFamily="34" charset="0"/>
                <a:cs typeface="Arial" panose="020B0604020202020204" pitchFamily="34" charset="0"/>
              </a:rPr>
              <a:t> </a:t>
            </a:r>
            <a:r>
              <a:rPr lang="en-US" b="1" i="1" dirty="0" err="1" smtClean="0">
                <a:solidFill>
                  <a:schemeClr val="tx2"/>
                </a:solidFill>
                <a:latin typeface="Arial" panose="020B0604020202020204" pitchFamily="34" charset="0"/>
                <a:cs typeface="Arial" panose="020B0604020202020204" pitchFamily="34" charset="0"/>
              </a:rPr>
              <a:t>Verbrauch</a:t>
            </a:r>
            <a:r>
              <a:rPr lang="en-US" b="1" i="1" dirty="0" smtClean="0">
                <a:solidFill>
                  <a:schemeClr val="tx2"/>
                </a:solidFill>
                <a:latin typeface="Arial" panose="020B0604020202020204" pitchFamily="34" charset="0"/>
                <a:cs typeface="Arial" panose="020B0604020202020204" pitchFamily="34" charset="0"/>
              </a:rPr>
              <a:t>, </a:t>
            </a:r>
            <a:r>
              <a:rPr lang="en-US" b="1" i="1" dirty="0" err="1" smtClean="0">
                <a:solidFill>
                  <a:schemeClr val="tx2"/>
                </a:solidFill>
                <a:latin typeface="Arial" panose="020B0604020202020204" pitchFamily="34" charset="0"/>
                <a:cs typeface="Arial" panose="020B0604020202020204" pitchFamily="34" charset="0"/>
              </a:rPr>
              <a:t>Zufuhr</a:t>
            </a:r>
            <a:r>
              <a:rPr lang="en-US" b="1" i="1" dirty="0" smtClean="0">
                <a:solidFill>
                  <a:schemeClr val="tx2"/>
                </a:solidFill>
                <a:latin typeface="Arial" panose="020B0604020202020204" pitchFamily="34" charset="0"/>
                <a:cs typeface="Arial" panose="020B0604020202020204" pitchFamily="34" charset="0"/>
              </a:rPr>
              <a:t> und </a:t>
            </a:r>
            <a:r>
              <a:rPr lang="en-US" b="1" i="1" dirty="0" err="1" smtClean="0">
                <a:solidFill>
                  <a:schemeClr val="tx2"/>
                </a:solidFill>
                <a:latin typeface="Arial" panose="020B0604020202020204" pitchFamily="34" charset="0"/>
                <a:cs typeface="Arial" panose="020B0604020202020204" pitchFamily="34" charset="0"/>
              </a:rPr>
              <a:t>Speicherung</a:t>
            </a:r>
            <a:endParaRPr lang="en-US" b="1" i="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6629284" y="6596390"/>
            <a:ext cx="2363273" cy="261610"/>
          </a:xfrm>
          <a:prstGeom prst="rect">
            <a:avLst/>
          </a:prstGeom>
          <a:noFill/>
        </p:spPr>
        <p:txBody>
          <a:bodyPr wrap="square" rtlCol="0">
            <a:spAutoFit/>
          </a:bodyPr>
          <a:lstStyle/>
          <a:p>
            <a:pPr algn="r"/>
            <a:r>
              <a:rPr lang="en-US" sz="1100" i="1" dirty="0">
                <a:solidFill>
                  <a:schemeClr val="tx1">
                    <a:lumMod val="85000"/>
                    <a:lumOff val="15000"/>
                  </a:schemeClr>
                </a:solidFill>
                <a:latin typeface="Arial" panose="020B0604020202020204" pitchFamily="34" charset="0"/>
                <a:cs typeface="Arial" panose="020B0604020202020204" pitchFamily="34" charset="0"/>
              </a:rPr>
              <a:t>Mayer et al. </a:t>
            </a:r>
            <a:r>
              <a:rPr lang="en-US" sz="1100" i="1" dirty="0" smtClean="0">
                <a:solidFill>
                  <a:schemeClr val="tx1">
                    <a:lumMod val="85000"/>
                    <a:lumOff val="15000"/>
                  </a:schemeClr>
                </a:solidFill>
                <a:latin typeface="Arial" panose="020B0604020202020204" pitchFamily="34" charset="0"/>
                <a:cs typeface="Arial" panose="020B0604020202020204" pitchFamily="34" charset="0"/>
              </a:rPr>
              <a:t>1956</a:t>
            </a:r>
            <a:endParaRPr lang="en-US" sz="1100" i="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Title 1"/>
          <p:cNvSpPr txBox="1">
            <a:spLocks/>
          </p:cNvSpPr>
          <p:nvPr/>
        </p:nvSpPr>
        <p:spPr>
          <a:xfrm>
            <a:off x="162412" y="189320"/>
            <a:ext cx="57912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dirty="0">
                <a:solidFill>
                  <a:schemeClr val="bg1">
                    <a:lumMod val="95000"/>
                  </a:schemeClr>
                </a:solidFill>
              </a:rPr>
              <a:t>Energy flux</a:t>
            </a:r>
          </a:p>
        </p:txBody>
      </p:sp>
      <p:sp>
        <p:nvSpPr>
          <p:cNvPr id="4" name="Rectangle 3"/>
          <p:cNvSpPr/>
          <p:nvPr/>
        </p:nvSpPr>
        <p:spPr>
          <a:xfrm>
            <a:off x="364400" y="2494230"/>
            <a:ext cx="4114803" cy="3120854"/>
          </a:xfrm>
          <a:prstGeom prst="rect">
            <a:avLst/>
          </a:prstGeom>
        </p:spPr>
        <p:txBody>
          <a:bodyPr wrap="square">
            <a:spAutoFit/>
          </a:bodyPr>
          <a:lstStyle/>
          <a:p>
            <a:pPr>
              <a:lnSpc>
                <a:spcPct val="150000"/>
              </a:lnSpc>
            </a:pPr>
            <a:r>
              <a:rPr lang="en-US" sz="1600" b="1" dirty="0">
                <a:solidFill>
                  <a:schemeClr val="accent1">
                    <a:lumMod val="10000"/>
                  </a:schemeClr>
                </a:solidFill>
              </a:rPr>
              <a:t>EB Flipping </a:t>
            </a:r>
            <a:r>
              <a:rPr lang="en-US" sz="1600" b="1" dirty="0" smtClean="0">
                <a:solidFill>
                  <a:schemeClr val="accent1">
                    <a:lumMod val="10000"/>
                  </a:schemeClr>
                </a:solidFill>
              </a:rPr>
              <a:t>Point </a:t>
            </a:r>
            <a:endParaRPr lang="en-US" sz="1600" b="1" dirty="0">
              <a:solidFill>
                <a:schemeClr val="accent1">
                  <a:lumMod val="10000"/>
                </a:schemeClr>
              </a:solidFill>
            </a:endParaRPr>
          </a:p>
          <a:p>
            <a:pPr marL="171450" indent="-171450">
              <a:lnSpc>
                <a:spcPct val="150000"/>
              </a:lnSpc>
              <a:buFont typeface="Arial" charset="0"/>
              <a:buChar char="•"/>
            </a:pPr>
            <a:r>
              <a:rPr lang="en-US" sz="1600" dirty="0" err="1" smtClean="0">
                <a:solidFill>
                  <a:schemeClr val="accent1">
                    <a:lumMod val="10000"/>
                  </a:schemeClr>
                </a:solidFill>
              </a:rPr>
              <a:t>Kalorienverbrauch</a:t>
            </a:r>
            <a:r>
              <a:rPr lang="en-US" sz="1600" dirty="0" smtClean="0">
                <a:solidFill>
                  <a:schemeClr val="accent1">
                    <a:lumMod val="10000"/>
                  </a:schemeClr>
                </a:solidFill>
              </a:rPr>
              <a:t> </a:t>
            </a:r>
            <a:r>
              <a:rPr lang="en-US" sz="1600" dirty="0" err="1" smtClean="0">
                <a:solidFill>
                  <a:schemeClr val="accent1">
                    <a:lumMod val="10000"/>
                  </a:schemeClr>
                </a:solidFill>
              </a:rPr>
              <a:t>bestimmt</a:t>
            </a:r>
            <a:r>
              <a:rPr lang="en-US" sz="1600" dirty="0" smtClean="0">
                <a:solidFill>
                  <a:schemeClr val="accent1">
                    <a:lumMod val="10000"/>
                  </a:schemeClr>
                </a:solidFill>
              </a:rPr>
              <a:t> </a:t>
            </a:r>
            <a:r>
              <a:rPr lang="en-US" sz="1600" dirty="0" err="1" smtClean="0">
                <a:solidFill>
                  <a:schemeClr val="accent1">
                    <a:lumMod val="10000"/>
                  </a:schemeClr>
                </a:solidFill>
              </a:rPr>
              <a:t>Zufuhr</a:t>
            </a:r>
            <a:r>
              <a:rPr lang="en-US" sz="1600" dirty="0" smtClean="0">
                <a:solidFill>
                  <a:schemeClr val="accent1">
                    <a:lumMod val="10000"/>
                  </a:schemeClr>
                </a:solidFill>
              </a:rPr>
              <a:t> auf </a:t>
            </a:r>
            <a:r>
              <a:rPr lang="en-US" sz="1600" dirty="0" err="1" smtClean="0">
                <a:solidFill>
                  <a:schemeClr val="accent1">
                    <a:lumMod val="10000"/>
                  </a:schemeClr>
                </a:solidFill>
              </a:rPr>
              <a:t>hohem</a:t>
            </a:r>
            <a:r>
              <a:rPr lang="en-US" sz="1600" dirty="0" smtClean="0">
                <a:solidFill>
                  <a:schemeClr val="accent1">
                    <a:lumMod val="10000"/>
                  </a:schemeClr>
                </a:solidFill>
              </a:rPr>
              <a:t> </a:t>
            </a:r>
            <a:r>
              <a:rPr lang="en-US" sz="1600" dirty="0" err="1" smtClean="0">
                <a:solidFill>
                  <a:schemeClr val="accent1">
                    <a:lumMod val="10000"/>
                  </a:schemeClr>
                </a:solidFill>
              </a:rPr>
              <a:t>Niveau</a:t>
            </a:r>
            <a:endParaRPr lang="en-US" sz="1600" dirty="0">
              <a:solidFill>
                <a:schemeClr val="accent1">
                  <a:lumMod val="10000"/>
                </a:schemeClr>
              </a:solidFill>
            </a:endParaRPr>
          </a:p>
          <a:p>
            <a:pPr marL="171450" indent="-171450">
              <a:lnSpc>
                <a:spcPct val="150000"/>
              </a:lnSpc>
              <a:buFont typeface="Arial" charset="0"/>
              <a:buChar char="•"/>
            </a:pPr>
            <a:r>
              <a:rPr lang="en-US" sz="1600" dirty="0" err="1" smtClean="0">
                <a:solidFill>
                  <a:schemeClr val="accent1">
                    <a:lumMod val="10000"/>
                  </a:schemeClr>
                </a:solidFill>
              </a:rPr>
              <a:t>Zufuhr</a:t>
            </a:r>
            <a:r>
              <a:rPr lang="en-US" sz="1600" dirty="0" smtClean="0">
                <a:solidFill>
                  <a:schemeClr val="accent1">
                    <a:lumMod val="10000"/>
                  </a:schemeClr>
                </a:solidFill>
              </a:rPr>
              <a:t> </a:t>
            </a:r>
            <a:r>
              <a:rPr lang="en-US" sz="1600" dirty="0" err="1" smtClean="0">
                <a:solidFill>
                  <a:schemeClr val="accent1">
                    <a:lumMod val="10000"/>
                  </a:schemeClr>
                </a:solidFill>
              </a:rPr>
              <a:t>unabhängig</a:t>
            </a:r>
            <a:r>
              <a:rPr lang="en-US" sz="1600" dirty="0" smtClean="0">
                <a:solidFill>
                  <a:schemeClr val="accent1">
                    <a:lumMod val="10000"/>
                  </a:schemeClr>
                </a:solidFill>
              </a:rPr>
              <a:t> von </a:t>
            </a:r>
            <a:r>
              <a:rPr lang="en-US" sz="1600" dirty="0" err="1" smtClean="0">
                <a:solidFill>
                  <a:schemeClr val="accent1">
                    <a:lumMod val="10000"/>
                  </a:schemeClr>
                </a:solidFill>
              </a:rPr>
              <a:t>Verbrauch</a:t>
            </a:r>
            <a:r>
              <a:rPr lang="en-US" sz="1600" dirty="0" smtClean="0">
                <a:solidFill>
                  <a:schemeClr val="accent1">
                    <a:lumMod val="10000"/>
                  </a:schemeClr>
                </a:solidFill>
              </a:rPr>
              <a:t> auf </a:t>
            </a:r>
            <a:r>
              <a:rPr lang="en-US" sz="1600" dirty="0" err="1" smtClean="0">
                <a:solidFill>
                  <a:schemeClr val="accent1">
                    <a:lumMod val="10000"/>
                  </a:schemeClr>
                </a:solidFill>
              </a:rPr>
              <a:t>niedrigem</a:t>
            </a:r>
            <a:r>
              <a:rPr lang="en-US" sz="1600" dirty="0" smtClean="0">
                <a:solidFill>
                  <a:schemeClr val="accent1">
                    <a:lumMod val="10000"/>
                  </a:schemeClr>
                </a:solidFill>
              </a:rPr>
              <a:t> </a:t>
            </a:r>
            <a:r>
              <a:rPr lang="en-US" sz="1600" dirty="0" err="1" smtClean="0">
                <a:solidFill>
                  <a:schemeClr val="accent1">
                    <a:lumMod val="10000"/>
                  </a:schemeClr>
                </a:solidFill>
              </a:rPr>
              <a:t>Nieau</a:t>
            </a:r>
            <a:endParaRPr lang="en-US" sz="1600" dirty="0">
              <a:solidFill>
                <a:schemeClr val="accent1">
                  <a:lumMod val="10000"/>
                </a:schemeClr>
              </a:solidFill>
            </a:endParaRPr>
          </a:p>
          <a:p>
            <a:pPr marL="171450" indent="-171450">
              <a:lnSpc>
                <a:spcPct val="150000"/>
              </a:lnSpc>
              <a:buFont typeface="Arial" charset="0"/>
              <a:buChar char="•"/>
            </a:pPr>
            <a:endParaRPr lang="en-US" sz="1600" dirty="0">
              <a:solidFill>
                <a:schemeClr val="accent1">
                  <a:lumMod val="10000"/>
                </a:schemeClr>
              </a:solidFill>
            </a:endParaRPr>
          </a:p>
          <a:p>
            <a:pPr marL="285750" indent="-285750">
              <a:lnSpc>
                <a:spcPct val="110000"/>
              </a:lnSpc>
              <a:buFont typeface="Wingdings" panose="05000000000000000000" pitchFamily="2" charset="2"/>
              <a:buChar char="q"/>
            </a:pPr>
            <a:r>
              <a:rPr lang="en-US" sz="1600" dirty="0" err="1" smtClean="0">
                <a:solidFill>
                  <a:schemeClr val="accent1">
                    <a:lumMod val="10000"/>
                  </a:schemeClr>
                </a:solidFill>
              </a:rPr>
              <a:t>Bessere</a:t>
            </a:r>
            <a:r>
              <a:rPr lang="en-US" sz="1600" dirty="0" smtClean="0">
                <a:solidFill>
                  <a:schemeClr val="accent1">
                    <a:lumMod val="10000"/>
                  </a:schemeClr>
                </a:solidFill>
              </a:rPr>
              <a:t> </a:t>
            </a:r>
            <a:r>
              <a:rPr lang="en-US" sz="1600" dirty="0" err="1" smtClean="0">
                <a:solidFill>
                  <a:schemeClr val="accent1">
                    <a:lumMod val="10000"/>
                  </a:schemeClr>
                </a:solidFill>
              </a:rPr>
              <a:t>Apetit-Kontrolle</a:t>
            </a:r>
            <a:r>
              <a:rPr lang="en-US" sz="1600" dirty="0" smtClean="0">
                <a:solidFill>
                  <a:schemeClr val="accent1">
                    <a:lumMod val="10000"/>
                  </a:schemeClr>
                </a:solidFill>
              </a:rPr>
              <a:t> </a:t>
            </a:r>
            <a:r>
              <a:rPr lang="en-US" sz="1600" dirty="0" err="1" smtClean="0">
                <a:solidFill>
                  <a:schemeClr val="accent1">
                    <a:lumMod val="10000"/>
                  </a:schemeClr>
                </a:solidFill>
              </a:rPr>
              <a:t>bei</a:t>
            </a:r>
            <a:r>
              <a:rPr lang="en-US" sz="1600" dirty="0" smtClean="0">
                <a:solidFill>
                  <a:schemeClr val="accent1">
                    <a:lumMod val="10000"/>
                  </a:schemeClr>
                </a:solidFill>
              </a:rPr>
              <a:t> </a:t>
            </a:r>
            <a:r>
              <a:rPr lang="en-US" sz="1600" dirty="0" err="1" smtClean="0">
                <a:solidFill>
                  <a:schemeClr val="accent1">
                    <a:lumMod val="10000"/>
                  </a:schemeClr>
                </a:solidFill>
              </a:rPr>
              <a:t>höherer</a:t>
            </a:r>
            <a:r>
              <a:rPr lang="en-US" sz="1600" dirty="0" smtClean="0">
                <a:solidFill>
                  <a:schemeClr val="accent1">
                    <a:lumMod val="10000"/>
                  </a:schemeClr>
                </a:solidFill>
              </a:rPr>
              <a:t> KA </a:t>
            </a:r>
            <a:r>
              <a:rPr lang="en-US" sz="1200" i="1" dirty="0">
                <a:solidFill>
                  <a:schemeClr val="accent1">
                    <a:lumMod val="10000"/>
                  </a:schemeClr>
                </a:solidFill>
              </a:rPr>
              <a:t>(Blundell </a:t>
            </a:r>
            <a:r>
              <a:rPr lang="en-US" sz="1200" i="1" dirty="0" smtClean="0">
                <a:solidFill>
                  <a:schemeClr val="accent1">
                    <a:lumMod val="10000"/>
                  </a:schemeClr>
                </a:solidFill>
              </a:rPr>
              <a:t>2011</a:t>
            </a:r>
            <a:r>
              <a:rPr lang="en-US" sz="1200" i="1" dirty="0">
                <a:solidFill>
                  <a:schemeClr val="accent1">
                    <a:lumMod val="10000"/>
                  </a:schemeClr>
                </a:solidFill>
              </a:rPr>
              <a:t>)</a:t>
            </a:r>
          </a:p>
          <a:p>
            <a:pPr marL="285750" indent="-285750">
              <a:lnSpc>
                <a:spcPct val="110000"/>
              </a:lnSpc>
              <a:buFont typeface="Wingdings" panose="05000000000000000000" pitchFamily="2" charset="2"/>
              <a:buChar char="q"/>
            </a:pPr>
            <a:endParaRPr lang="en-US" sz="400" i="1" dirty="0">
              <a:solidFill>
                <a:schemeClr val="accent1">
                  <a:lumMod val="10000"/>
                </a:schemeClr>
              </a:solidFill>
            </a:endParaRPr>
          </a:p>
          <a:p>
            <a:pPr algn="ctr">
              <a:lnSpc>
                <a:spcPct val="110000"/>
              </a:lnSpc>
            </a:pPr>
            <a:r>
              <a:rPr lang="en-US" sz="1600" dirty="0">
                <a:solidFill>
                  <a:schemeClr val="accent1">
                    <a:lumMod val="10000"/>
                  </a:schemeClr>
                </a:solidFill>
              </a:rPr>
              <a:t>- </a:t>
            </a:r>
            <a:r>
              <a:rPr lang="en-US" sz="1600" dirty="0" err="1" smtClean="0">
                <a:solidFill>
                  <a:schemeClr val="accent1">
                    <a:lumMod val="10000"/>
                  </a:schemeClr>
                </a:solidFill>
              </a:rPr>
              <a:t>Höhere</a:t>
            </a:r>
            <a:r>
              <a:rPr lang="en-US" sz="1600" dirty="0" smtClean="0">
                <a:solidFill>
                  <a:schemeClr val="accent1">
                    <a:lumMod val="10000"/>
                  </a:schemeClr>
                </a:solidFill>
              </a:rPr>
              <a:t> </a:t>
            </a:r>
            <a:r>
              <a:rPr lang="en-US" sz="1600" dirty="0" err="1" smtClean="0">
                <a:solidFill>
                  <a:schemeClr val="accent1">
                    <a:lumMod val="10000"/>
                  </a:schemeClr>
                </a:solidFill>
              </a:rPr>
              <a:t>Sensitivität</a:t>
            </a:r>
            <a:r>
              <a:rPr lang="en-US" sz="1600" dirty="0" smtClean="0">
                <a:solidFill>
                  <a:schemeClr val="accent1">
                    <a:lumMod val="10000"/>
                  </a:schemeClr>
                </a:solidFill>
              </a:rPr>
              <a:t> </a:t>
            </a:r>
            <a:r>
              <a:rPr lang="en-US" sz="1200" i="1" dirty="0">
                <a:solidFill>
                  <a:schemeClr val="accent1">
                    <a:lumMod val="10000"/>
                  </a:schemeClr>
                </a:solidFill>
              </a:rPr>
              <a:t>(Martins et al. </a:t>
            </a:r>
            <a:r>
              <a:rPr lang="en-US" sz="1200" i="1" dirty="0" smtClean="0">
                <a:solidFill>
                  <a:schemeClr val="accent1">
                    <a:lumMod val="10000"/>
                  </a:schemeClr>
                </a:solidFill>
              </a:rPr>
              <a:t>2010</a:t>
            </a:r>
            <a:r>
              <a:rPr lang="en-US" sz="1200" i="1" dirty="0">
                <a:solidFill>
                  <a:schemeClr val="accent1">
                    <a:lumMod val="10000"/>
                  </a:schemeClr>
                </a:solidFill>
              </a:rPr>
              <a:t>)</a:t>
            </a:r>
          </a:p>
        </p:txBody>
      </p:sp>
    </p:spTree>
    <p:custDataLst>
      <p:tags r:id="rId1"/>
    </p:custDataLst>
    <p:extLst>
      <p:ext uri="{BB962C8B-B14F-4D97-AF65-F5344CB8AC3E}">
        <p14:creationId xmlns:p14="http://schemas.microsoft.com/office/powerpoint/2010/main" val="2447133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154341" y="4884957"/>
            <a:ext cx="735803" cy="461665"/>
          </a:xfrm>
          <a:prstGeom prst="rect">
            <a:avLst/>
          </a:prstGeom>
          <a:noFill/>
        </p:spPr>
        <p:txBody>
          <a:bodyPr wrap="square" rtlCol="0">
            <a:spAutoFit/>
          </a:bodyPr>
          <a:lstStyle/>
          <a:p>
            <a:pPr algn="ctr"/>
            <a:r>
              <a:rPr lang="de-DE" sz="1200" dirty="0">
                <a:solidFill>
                  <a:schemeClr val="bg1">
                    <a:lumMod val="95000"/>
                  </a:schemeClr>
                </a:solidFill>
                <a:latin typeface="Arial" panose="020B0604020202020204" pitchFamily="34" charset="0"/>
                <a:cs typeface="Arial" panose="020B0604020202020204" pitchFamily="34" charset="0"/>
              </a:rPr>
              <a:t>27.5 kg/m²</a:t>
            </a:r>
            <a:endParaRPr lang="en-US" sz="1200" dirty="0">
              <a:solidFill>
                <a:schemeClr val="bg1">
                  <a:lumMod val="95000"/>
                </a:schemeClr>
              </a:solidFill>
              <a:latin typeface="Arial" panose="020B0604020202020204" pitchFamily="34" charset="0"/>
              <a:cs typeface="Arial" panose="020B0604020202020204" pitchFamily="34" charset="0"/>
            </a:endParaRPr>
          </a:p>
        </p:txBody>
      </p:sp>
      <p:sp>
        <p:nvSpPr>
          <p:cNvPr id="8" name="Textfeld 7"/>
          <p:cNvSpPr txBox="1"/>
          <p:nvPr/>
        </p:nvSpPr>
        <p:spPr>
          <a:xfrm>
            <a:off x="2764932" y="4876479"/>
            <a:ext cx="700644" cy="461665"/>
          </a:xfrm>
          <a:prstGeom prst="rect">
            <a:avLst/>
          </a:prstGeom>
          <a:noFill/>
        </p:spPr>
        <p:txBody>
          <a:bodyPr wrap="square" rtlCol="0">
            <a:spAutoFit/>
          </a:bodyPr>
          <a:lstStyle/>
          <a:p>
            <a:pPr algn="ctr"/>
            <a:r>
              <a:rPr lang="de-DE" sz="1200" dirty="0">
                <a:solidFill>
                  <a:schemeClr val="bg1">
                    <a:lumMod val="95000"/>
                  </a:schemeClr>
                </a:solidFill>
                <a:latin typeface="Arial" panose="020B0604020202020204" pitchFamily="34" charset="0"/>
                <a:cs typeface="Arial" panose="020B0604020202020204" pitchFamily="34" charset="0"/>
              </a:rPr>
              <a:t>  20.7 kg/m²</a:t>
            </a:r>
            <a:endParaRPr lang="en-US" sz="1200" dirty="0">
              <a:solidFill>
                <a:schemeClr val="bg1">
                  <a:lumMod val="95000"/>
                </a:schemeClr>
              </a:solidFill>
              <a:latin typeface="Arial" panose="020B0604020202020204" pitchFamily="34" charset="0"/>
              <a:cs typeface="Arial" panose="020B0604020202020204" pitchFamily="34" charset="0"/>
            </a:endParaRPr>
          </a:p>
        </p:txBody>
      </p:sp>
      <p:sp>
        <p:nvSpPr>
          <p:cNvPr id="9" name="Textfeld 8"/>
          <p:cNvSpPr txBox="1"/>
          <p:nvPr/>
        </p:nvSpPr>
        <p:spPr>
          <a:xfrm>
            <a:off x="4295763" y="4886293"/>
            <a:ext cx="581450" cy="461665"/>
          </a:xfrm>
          <a:prstGeom prst="rect">
            <a:avLst/>
          </a:prstGeom>
          <a:noFill/>
        </p:spPr>
        <p:txBody>
          <a:bodyPr wrap="square" rtlCol="0">
            <a:spAutoFit/>
          </a:bodyPr>
          <a:lstStyle/>
          <a:p>
            <a:pPr algn="ctr"/>
            <a:r>
              <a:rPr lang="de-DE" sz="1200" dirty="0">
                <a:solidFill>
                  <a:schemeClr val="bg1">
                    <a:lumMod val="95000"/>
                  </a:schemeClr>
                </a:solidFill>
                <a:latin typeface="Arial" panose="020B0604020202020204" pitchFamily="34" charset="0"/>
                <a:cs typeface="Arial" panose="020B0604020202020204" pitchFamily="34" charset="0"/>
              </a:rPr>
              <a:t>25.6 kg/m²</a:t>
            </a:r>
            <a:endParaRPr lang="en-US" sz="1200" dirty="0">
              <a:solidFill>
                <a:schemeClr val="bg1">
                  <a:lumMod val="95000"/>
                </a:schemeClr>
              </a:solidFill>
              <a:latin typeface="Arial" panose="020B0604020202020204" pitchFamily="34" charset="0"/>
              <a:cs typeface="Arial" panose="020B0604020202020204" pitchFamily="34" charset="0"/>
            </a:endParaRPr>
          </a:p>
        </p:txBody>
      </p:sp>
      <p:sp>
        <p:nvSpPr>
          <p:cNvPr id="10" name="Textfeld 9"/>
          <p:cNvSpPr txBox="1"/>
          <p:nvPr/>
        </p:nvSpPr>
        <p:spPr>
          <a:xfrm>
            <a:off x="4800600" y="4884957"/>
            <a:ext cx="713231" cy="461665"/>
          </a:xfrm>
          <a:prstGeom prst="rect">
            <a:avLst/>
          </a:prstGeom>
          <a:noFill/>
        </p:spPr>
        <p:txBody>
          <a:bodyPr wrap="square" rtlCol="0">
            <a:spAutoFit/>
          </a:bodyPr>
          <a:lstStyle/>
          <a:p>
            <a:pPr algn="ctr"/>
            <a:r>
              <a:rPr lang="de-DE" sz="1200" dirty="0">
                <a:solidFill>
                  <a:schemeClr val="bg1">
                    <a:lumMod val="95000"/>
                  </a:schemeClr>
                </a:solidFill>
                <a:latin typeface="Arial" panose="020B0604020202020204" pitchFamily="34" charset="0"/>
                <a:cs typeface="Arial" panose="020B0604020202020204" pitchFamily="34" charset="0"/>
              </a:rPr>
              <a:t>21.2 kg/m²</a:t>
            </a:r>
            <a:endParaRPr lang="en-US" sz="1200" dirty="0">
              <a:solidFill>
                <a:schemeClr val="bg1">
                  <a:lumMod val="95000"/>
                </a:schemeClr>
              </a:solidFill>
              <a:latin typeface="Arial" panose="020B0604020202020204" pitchFamily="34" charset="0"/>
              <a:cs typeface="Arial" panose="020B0604020202020204" pitchFamily="34" charset="0"/>
            </a:endParaRPr>
          </a:p>
        </p:txBody>
      </p:sp>
      <p:sp>
        <p:nvSpPr>
          <p:cNvPr id="11" name="Textfeld 10"/>
          <p:cNvSpPr txBox="1"/>
          <p:nvPr/>
        </p:nvSpPr>
        <p:spPr>
          <a:xfrm>
            <a:off x="6212237" y="4884956"/>
            <a:ext cx="708531" cy="461665"/>
          </a:xfrm>
          <a:prstGeom prst="rect">
            <a:avLst/>
          </a:prstGeom>
          <a:noFill/>
        </p:spPr>
        <p:txBody>
          <a:bodyPr wrap="square" rtlCol="0">
            <a:spAutoFit/>
          </a:bodyPr>
          <a:lstStyle/>
          <a:p>
            <a:pPr algn="ctr"/>
            <a:r>
              <a:rPr lang="de-DE" sz="1200" dirty="0">
                <a:solidFill>
                  <a:schemeClr val="bg1">
                    <a:lumMod val="95000"/>
                  </a:schemeClr>
                </a:solidFill>
                <a:latin typeface="Arial" panose="020B0604020202020204" pitchFamily="34" charset="0"/>
                <a:cs typeface="Arial" panose="020B0604020202020204" pitchFamily="34" charset="0"/>
              </a:rPr>
              <a:t>33.7 kg/m²</a:t>
            </a:r>
            <a:endParaRPr lang="en-US" sz="1200" dirty="0">
              <a:solidFill>
                <a:schemeClr val="bg1">
                  <a:lumMod val="95000"/>
                </a:schemeClr>
              </a:solidFill>
              <a:latin typeface="Arial" panose="020B0604020202020204" pitchFamily="34" charset="0"/>
              <a:cs typeface="Arial" panose="020B0604020202020204" pitchFamily="34" charset="0"/>
            </a:endParaRPr>
          </a:p>
        </p:txBody>
      </p:sp>
      <p:sp>
        <p:nvSpPr>
          <p:cNvPr id="12" name="Textfeld 11"/>
          <p:cNvSpPr txBox="1"/>
          <p:nvPr/>
        </p:nvSpPr>
        <p:spPr>
          <a:xfrm>
            <a:off x="6848855" y="4886293"/>
            <a:ext cx="630937" cy="461665"/>
          </a:xfrm>
          <a:prstGeom prst="rect">
            <a:avLst/>
          </a:prstGeom>
          <a:noFill/>
        </p:spPr>
        <p:txBody>
          <a:bodyPr wrap="square" rtlCol="0">
            <a:spAutoFit/>
          </a:bodyPr>
          <a:lstStyle/>
          <a:p>
            <a:pPr algn="ctr"/>
            <a:r>
              <a:rPr lang="de-DE" sz="1200" dirty="0">
                <a:solidFill>
                  <a:schemeClr val="bg1">
                    <a:lumMod val="95000"/>
                  </a:schemeClr>
                </a:solidFill>
                <a:latin typeface="Arial" panose="020B0604020202020204" pitchFamily="34" charset="0"/>
                <a:cs typeface="Arial" panose="020B0604020202020204" pitchFamily="34" charset="0"/>
              </a:rPr>
              <a:t>25.0 kg/m²</a:t>
            </a:r>
            <a:endParaRPr lang="en-US" sz="1200" dirty="0">
              <a:solidFill>
                <a:schemeClr val="bg1">
                  <a:lumMod val="95000"/>
                </a:schemeClr>
              </a:solidFill>
              <a:latin typeface="Arial" panose="020B0604020202020204" pitchFamily="34" charset="0"/>
              <a:cs typeface="Arial" panose="020B0604020202020204" pitchFamily="34" charset="0"/>
            </a:endParaRPr>
          </a:p>
        </p:txBody>
      </p:sp>
      <p:sp>
        <p:nvSpPr>
          <p:cNvPr id="14" name="Titel 13"/>
          <p:cNvSpPr>
            <a:spLocks noGrp="1"/>
          </p:cNvSpPr>
          <p:nvPr>
            <p:ph type="title"/>
          </p:nvPr>
        </p:nvSpPr>
        <p:spPr>
          <a:xfrm>
            <a:off x="252524" y="327170"/>
            <a:ext cx="8440366" cy="1066482"/>
          </a:xfrm>
        </p:spPr>
        <p:txBody>
          <a:bodyPr>
            <a:noAutofit/>
          </a:bodyPr>
          <a:lstStyle/>
          <a:p>
            <a:r>
              <a:rPr lang="de-DE" sz="3200" dirty="0"/>
              <a:t>Kalorienverbrauch </a:t>
            </a:r>
            <a:r>
              <a:rPr lang="de-DE" sz="3200" dirty="0" smtClean="0"/>
              <a:t>und Gewichtsmanagement</a:t>
            </a:r>
            <a:endParaRPr lang="en-US" sz="3200" dirty="0"/>
          </a:p>
        </p:txBody>
      </p:sp>
      <p:sp>
        <p:nvSpPr>
          <p:cNvPr id="16" name="TextBox 4"/>
          <p:cNvSpPr txBox="1"/>
          <p:nvPr/>
        </p:nvSpPr>
        <p:spPr>
          <a:xfrm>
            <a:off x="5867400" y="6465585"/>
            <a:ext cx="2972757" cy="276999"/>
          </a:xfrm>
          <a:prstGeom prst="rect">
            <a:avLst/>
          </a:prstGeom>
          <a:noFill/>
        </p:spPr>
        <p:txBody>
          <a:bodyPr wrap="square" rtlCol="0">
            <a:spAutoFit/>
          </a:bodyPr>
          <a:lstStyle/>
          <a:p>
            <a:pPr algn="r"/>
            <a:r>
              <a:rPr lang="en-US" sz="1200" i="1" dirty="0">
                <a:solidFill>
                  <a:schemeClr val="accent1">
                    <a:lumMod val="50000"/>
                  </a:schemeClr>
                </a:solidFill>
                <a:cs typeface="Arial" panose="020B0604020202020204" pitchFamily="34" charset="0"/>
              </a:rPr>
              <a:t>Drenowatz &amp; </a:t>
            </a:r>
            <a:r>
              <a:rPr lang="en-US" sz="1200" i="1" dirty="0" err="1">
                <a:solidFill>
                  <a:schemeClr val="accent1">
                    <a:lumMod val="50000"/>
                  </a:schemeClr>
                </a:solidFill>
                <a:cs typeface="Arial" panose="020B0604020202020204" pitchFamily="34" charset="0"/>
              </a:rPr>
              <a:t>Greier</a:t>
            </a:r>
            <a:r>
              <a:rPr lang="en-US" sz="1200" i="1" dirty="0">
                <a:solidFill>
                  <a:schemeClr val="accent1">
                    <a:lumMod val="50000"/>
                  </a:schemeClr>
                </a:solidFill>
                <a:cs typeface="Arial" panose="020B0604020202020204" pitchFamily="34" charset="0"/>
              </a:rPr>
              <a:t> 2017</a:t>
            </a:r>
          </a:p>
        </p:txBody>
      </p:sp>
      <p:grpSp>
        <p:nvGrpSpPr>
          <p:cNvPr id="7" name="Gruppieren 6"/>
          <p:cNvGrpSpPr/>
          <p:nvPr/>
        </p:nvGrpSpPr>
        <p:grpSpPr>
          <a:xfrm>
            <a:off x="188515" y="2439835"/>
            <a:ext cx="7292956" cy="4107071"/>
            <a:chOff x="-842947" y="755210"/>
            <a:chExt cx="7292956" cy="4107071"/>
          </a:xfrm>
        </p:grpSpPr>
        <p:graphicFrame>
          <p:nvGraphicFramePr>
            <p:cNvPr id="2" name="Diagramm 1"/>
            <p:cNvGraphicFramePr>
              <a:graphicFrameLocks/>
            </p:cNvGraphicFramePr>
            <p:nvPr>
              <p:extLst>
                <p:ext uri="{D42A27DB-BD31-4B8C-83A1-F6EECF244321}">
                  <p14:modId xmlns:p14="http://schemas.microsoft.com/office/powerpoint/2010/main" val="1086995706"/>
                </p:ext>
              </p:extLst>
            </p:nvPr>
          </p:nvGraphicFramePr>
          <p:xfrm>
            <a:off x="-842947" y="755210"/>
            <a:ext cx="7292956" cy="410707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p:cNvSpPr txBox="1"/>
            <p:nvPr/>
          </p:nvSpPr>
          <p:spPr>
            <a:xfrm>
              <a:off x="568738" y="995596"/>
              <a:ext cx="762702" cy="307777"/>
            </a:xfrm>
            <a:prstGeom prst="rect">
              <a:avLst/>
            </a:prstGeom>
            <a:solidFill>
              <a:schemeClr val="bg1"/>
            </a:solidFill>
          </p:spPr>
          <p:txBody>
            <a:bodyPr wrap="square" rtlCol="0">
              <a:spAutoFit/>
            </a:bodyPr>
            <a:lstStyle/>
            <a:p>
              <a:r>
                <a:rPr lang="de-DE" sz="1400" b="1" dirty="0"/>
                <a:t>Westl.</a:t>
              </a:r>
              <a:endParaRPr lang="en-US" sz="1400" b="1" dirty="0"/>
            </a:p>
          </p:txBody>
        </p:sp>
        <p:sp>
          <p:nvSpPr>
            <p:cNvPr id="17" name="Textfeld 16"/>
            <p:cNvSpPr txBox="1"/>
            <p:nvPr/>
          </p:nvSpPr>
          <p:spPr>
            <a:xfrm>
              <a:off x="1653531" y="995595"/>
              <a:ext cx="1079434" cy="307777"/>
            </a:xfrm>
            <a:prstGeom prst="rect">
              <a:avLst/>
            </a:prstGeom>
            <a:solidFill>
              <a:schemeClr val="bg1"/>
            </a:solidFill>
          </p:spPr>
          <p:txBody>
            <a:bodyPr wrap="square" rtlCol="0">
              <a:spAutoFit/>
            </a:bodyPr>
            <a:lstStyle/>
            <a:p>
              <a:r>
                <a:rPr lang="de-DE" sz="1400" b="1" dirty="0"/>
                <a:t>Traditionell</a:t>
              </a:r>
              <a:endParaRPr lang="en-US" sz="1400" b="1" dirty="0"/>
            </a:p>
          </p:txBody>
        </p:sp>
      </p:grpSp>
      <p:sp>
        <p:nvSpPr>
          <p:cNvPr id="3" name="Textfeld 2"/>
          <p:cNvSpPr txBox="1"/>
          <p:nvPr/>
        </p:nvSpPr>
        <p:spPr>
          <a:xfrm>
            <a:off x="1882874" y="6136914"/>
            <a:ext cx="1066800" cy="338554"/>
          </a:xfrm>
          <a:prstGeom prst="rect">
            <a:avLst/>
          </a:prstGeom>
          <a:noFill/>
        </p:spPr>
        <p:txBody>
          <a:bodyPr wrap="square" rtlCol="0">
            <a:spAutoFit/>
          </a:bodyPr>
          <a:lstStyle/>
          <a:p>
            <a:pPr algn="ctr"/>
            <a:r>
              <a:rPr lang="de-DE" sz="1600" b="1" dirty="0">
                <a:latin typeface="Arial" panose="020B0604020202020204" pitchFamily="34" charset="0"/>
                <a:cs typeface="Arial" panose="020B0604020202020204" pitchFamily="34" charset="0"/>
              </a:rPr>
              <a:t>Frauen</a:t>
            </a:r>
            <a:endParaRPr lang="en-US" sz="1600" b="1" dirty="0">
              <a:latin typeface="Arial" panose="020B0604020202020204" pitchFamily="34" charset="0"/>
              <a:cs typeface="Arial" panose="020B0604020202020204" pitchFamily="34" charset="0"/>
            </a:endParaRPr>
          </a:p>
        </p:txBody>
      </p:sp>
      <p:sp>
        <p:nvSpPr>
          <p:cNvPr id="4" name="Textfeld 3"/>
          <p:cNvSpPr txBox="1"/>
          <p:nvPr/>
        </p:nvSpPr>
        <p:spPr>
          <a:xfrm>
            <a:off x="3886201" y="6136914"/>
            <a:ext cx="1066800" cy="338554"/>
          </a:xfrm>
          <a:prstGeom prst="rect">
            <a:avLst/>
          </a:prstGeom>
          <a:noFill/>
        </p:spPr>
        <p:txBody>
          <a:bodyPr wrap="square" rtlCol="0">
            <a:spAutoFit/>
          </a:bodyPr>
          <a:lstStyle/>
          <a:p>
            <a:pPr algn="ctr"/>
            <a:r>
              <a:rPr lang="de-DE" sz="1600" b="1" dirty="0">
                <a:latin typeface="Arial" panose="020B0604020202020204" pitchFamily="34" charset="0"/>
                <a:cs typeface="Arial" panose="020B0604020202020204" pitchFamily="34" charset="0"/>
              </a:rPr>
              <a:t>Männer</a:t>
            </a:r>
            <a:endParaRPr lang="en-US" sz="1600" b="1" dirty="0">
              <a:latin typeface="Arial" panose="020B0604020202020204" pitchFamily="34" charset="0"/>
              <a:cs typeface="Arial" panose="020B0604020202020204" pitchFamily="34" charset="0"/>
            </a:endParaRPr>
          </a:p>
        </p:txBody>
      </p:sp>
      <p:sp>
        <p:nvSpPr>
          <p:cNvPr id="18" name="Textfeld 17"/>
          <p:cNvSpPr txBox="1"/>
          <p:nvPr/>
        </p:nvSpPr>
        <p:spPr>
          <a:xfrm>
            <a:off x="5889528" y="6136914"/>
            <a:ext cx="1066800" cy="338554"/>
          </a:xfrm>
          <a:prstGeom prst="rect">
            <a:avLst/>
          </a:prstGeom>
          <a:noFill/>
        </p:spPr>
        <p:txBody>
          <a:bodyPr wrap="square" rtlCol="0">
            <a:spAutoFit/>
          </a:bodyPr>
          <a:lstStyle/>
          <a:p>
            <a:pPr algn="ctr"/>
            <a:r>
              <a:rPr lang="de-DE" sz="1600" b="1" dirty="0" err="1" smtClean="0">
                <a:latin typeface="Arial" panose="020B0604020202020204" pitchFamily="34" charset="0"/>
                <a:cs typeface="Arial" panose="020B0604020202020204" pitchFamily="34" charset="0"/>
              </a:rPr>
              <a:t>Pima</a:t>
            </a:r>
            <a:endParaRPr lang="en-US" sz="1600" b="1" dirty="0">
              <a:latin typeface="Arial" panose="020B0604020202020204" pitchFamily="34" charset="0"/>
              <a:cs typeface="Arial" panose="020B0604020202020204" pitchFamily="34" charset="0"/>
            </a:endParaRPr>
          </a:p>
        </p:txBody>
      </p:sp>
      <p:sp>
        <p:nvSpPr>
          <p:cNvPr id="15" name="Rechteck 14"/>
          <p:cNvSpPr/>
          <p:nvPr/>
        </p:nvSpPr>
        <p:spPr>
          <a:xfrm>
            <a:off x="5513830" y="2511278"/>
            <a:ext cx="1965961" cy="3964189"/>
          </a:xfrm>
          <a:prstGeom prst="rect">
            <a:avLst/>
          </a:prstGeom>
          <a:gradFill>
            <a:gsLst>
              <a:gs pos="0">
                <a:schemeClr val="accent1">
                  <a:lumMod val="20000"/>
                  <a:lumOff val="80000"/>
                </a:schemeClr>
              </a:gs>
              <a:gs pos="100000">
                <a:schemeClr val="accent1">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01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77637" y="2192969"/>
            <a:ext cx="7735662" cy="4321222"/>
            <a:chOff x="-1447667" y="-193116"/>
            <a:chExt cx="7735662" cy="4321222"/>
          </a:xfrm>
        </p:grpSpPr>
        <p:graphicFrame>
          <p:nvGraphicFramePr>
            <p:cNvPr id="16" name="Chart 15"/>
            <p:cNvGraphicFramePr>
              <a:graphicFrameLocks/>
            </p:cNvGraphicFramePr>
            <p:nvPr>
              <p:extLst>
                <p:ext uri="{D42A27DB-BD31-4B8C-83A1-F6EECF244321}">
                  <p14:modId xmlns:p14="http://schemas.microsoft.com/office/powerpoint/2010/main" val="1874032043"/>
                </p:ext>
              </p:extLst>
            </p:nvPr>
          </p:nvGraphicFramePr>
          <p:xfrm>
            <a:off x="-1447667" y="-193116"/>
            <a:ext cx="7735662" cy="40127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323" y="3481774"/>
              <a:ext cx="1836655" cy="646331"/>
            </a:xfrm>
            <a:prstGeom prst="rect">
              <a:avLst/>
            </a:prstGeom>
            <a:solidFill>
              <a:schemeClr val="accent2">
                <a:lumMod val="60000"/>
                <a:lumOff val="40000"/>
              </a:schemeClr>
            </a:solidFill>
          </p:spPr>
          <p:txBody>
            <a:bodyPr wrap="square" rtlCol="0">
              <a:spAutoFit/>
            </a:bodyPr>
            <a:lstStyle/>
            <a:p>
              <a:pPr algn="ctr">
                <a:lnSpc>
                  <a:spcPct val="150000"/>
                </a:lnSpc>
              </a:pPr>
              <a:r>
                <a:rPr lang="en-US" sz="1200" i="1" dirty="0" err="1"/>
                <a:t>Gewichtszunahme</a:t>
              </a:r>
              <a:r>
                <a:rPr lang="en-US" sz="1200" i="1" dirty="0"/>
                <a:t> </a:t>
              </a:r>
            </a:p>
            <a:p>
              <a:pPr algn="ctr">
                <a:lnSpc>
                  <a:spcPct val="150000"/>
                </a:lnSpc>
              </a:pPr>
              <a:r>
                <a:rPr lang="en-US" sz="1200" i="1" dirty="0"/>
                <a:t>&gt; 5% </a:t>
              </a:r>
            </a:p>
          </p:txBody>
        </p:sp>
        <p:sp>
          <p:nvSpPr>
            <p:cNvPr id="24" name="TextBox 1"/>
            <p:cNvSpPr txBox="1"/>
            <p:nvPr/>
          </p:nvSpPr>
          <p:spPr>
            <a:xfrm>
              <a:off x="1710839" y="3481709"/>
              <a:ext cx="1844510" cy="612155"/>
            </a:xfrm>
            <a:prstGeom prst="rect">
              <a:avLst/>
            </a:prstGeom>
            <a:solidFill>
              <a:schemeClr val="accent1">
                <a:lumMod val="40000"/>
                <a:lumOff val="60000"/>
              </a:schemeClr>
            </a:solidFill>
          </p:spPr>
          <p:txBody>
            <a:bodyPr wrap="square" rtlCol="0">
              <a:spAutoFit/>
            </a:bodyPr>
            <a:lstStyle/>
            <a:p>
              <a:pPr algn="ctr">
                <a:lnSpc>
                  <a:spcPct val="150000"/>
                </a:lnSpc>
              </a:pPr>
              <a:r>
                <a:rPr lang="en-US" sz="1200" i="1" dirty="0" err="1"/>
                <a:t>Gewichtsänderung</a:t>
              </a:r>
              <a:endParaRPr lang="en-US" sz="1200" i="1" dirty="0"/>
            </a:p>
            <a:p>
              <a:pPr algn="ctr">
                <a:lnSpc>
                  <a:spcPct val="150000"/>
                </a:lnSpc>
              </a:pPr>
              <a:r>
                <a:rPr lang="en-US" sz="1200" i="1" dirty="0"/>
                <a:t>≤ 5%</a:t>
              </a:r>
            </a:p>
          </p:txBody>
        </p:sp>
        <p:sp>
          <p:nvSpPr>
            <p:cNvPr id="25" name="TextBox 1"/>
            <p:cNvSpPr txBox="1"/>
            <p:nvPr/>
          </p:nvSpPr>
          <p:spPr>
            <a:xfrm>
              <a:off x="4015011" y="3481775"/>
              <a:ext cx="1844510" cy="646331"/>
            </a:xfrm>
            <a:prstGeom prst="rect">
              <a:avLst/>
            </a:prstGeom>
            <a:solidFill>
              <a:schemeClr val="accent3">
                <a:lumMod val="60000"/>
                <a:lumOff val="40000"/>
              </a:schemeClr>
            </a:solidFill>
          </p:spPr>
          <p:txBody>
            <a:bodyPr wrap="square" rtlCol="0">
              <a:spAutoFit/>
            </a:bodyPr>
            <a:lstStyle/>
            <a:p>
              <a:pPr algn="ctr">
                <a:lnSpc>
                  <a:spcPct val="150000"/>
                </a:lnSpc>
              </a:pPr>
              <a:r>
                <a:rPr lang="en-US" sz="1200" i="1" dirty="0" err="1"/>
                <a:t>Gewichtsabnahme</a:t>
              </a:r>
              <a:r>
                <a:rPr lang="en-US" sz="1200" i="1" dirty="0"/>
                <a:t> </a:t>
              </a:r>
            </a:p>
            <a:p>
              <a:pPr algn="ctr">
                <a:lnSpc>
                  <a:spcPct val="150000"/>
                </a:lnSpc>
              </a:pPr>
              <a:r>
                <a:rPr lang="en-US" sz="1200" i="1" dirty="0"/>
                <a:t>&gt; 5% </a:t>
              </a:r>
            </a:p>
          </p:txBody>
        </p:sp>
      </p:grpSp>
      <p:sp>
        <p:nvSpPr>
          <p:cNvPr id="6" name="TextBox 5"/>
          <p:cNvSpPr txBox="1"/>
          <p:nvPr/>
        </p:nvSpPr>
        <p:spPr>
          <a:xfrm rot="16200000">
            <a:off x="-1460102" y="3649810"/>
            <a:ext cx="3644999" cy="307777"/>
          </a:xfrm>
          <a:prstGeom prst="rect">
            <a:avLst/>
          </a:prstGeom>
          <a:noFill/>
        </p:spPr>
        <p:txBody>
          <a:bodyPr wrap="square" rtlCol="0">
            <a:spAutoFit/>
          </a:bodyPr>
          <a:lstStyle/>
          <a:p>
            <a:pPr algn="ctr"/>
            <a:r>
              <a:rPr lang="en-US" sz="1400" b="1" dirty="0"/>
              <a:t>kcal/day</a:t>
            </a:r>
          </a:p>
        </p:txBody>
      </p:sp>
      <p:sp>
        <p:nvSpPr>
          <p:cNvPr id="12" name="Rectangle 11"/>
          <p:cNvSpPr/>
          <p:nvPr/>
        </p:nvSpPr>
        <p:spPr>
          <a:xfrm>
            <a:off x="1182724" y="2192969"/>
            <a:ext cx="152400" cy="152400"/>
          </a:xfrm>
          <a:prstGeom prst="rect">
            <a:avLst/>
          </a:prstGeom>
          <a:pattFill prst="pct70">
            <a:fgClr>
              <a:schemeClr val="tx1">
                <a:lumMod val="75000"/>
                <a:lumOff val="25000"/>
              </a:schemeClr>
            </a:fgClr>
            <a:bgClr>
              <a:schemeClr val="bg1"/>
            </a:bgClr>
          </a:patt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53961" y="2192969"/>
            <a:ext cx="152400" cy="1524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35124" y="2114386"/>
            <a:ext cx="838200" cy="276999"/>
          </a:xfrm>
          <a:prstGeom prst="rect">
            <a:avLst/>
          </a:prstGeom>
          <a:noFill/>
        </p:spPr>
        <p:txBody>
          <a:bodyPr wrap="square" rtlCol="0">
            <a:spAutoFit/>
          </a:bodyPr>
          <a:lstStyle/>
          <a:p>
            <a:r>
              <a:rPr lang="en-US" sz="1200" dirty="0"/>
              <a:t>Baseline</a:t>
            </a:r>
          </a:p>
        </p:txBody>
      </p:sp>
      <p:sp>
        <p:nvSpPr>
          <p:cNvPr id="15" name="TextBox 14"/>
          <p:cNvSpPr txBox="1"/>
          <p:nvPr/>
        </p:nvSpPr>
        <p:spPr>
          <a:xfrm>
            <a:off x="2325724" y="2114386"/>
            <a:ext cx="1513643" cy="276999"/>
          </a:xfrm>
          <a:prstGeom prst="rect">
            <a:avLst/>
          </a:prstGeom>
          <a:noFill/>
        </p:spPr>
        <p:txBody>
          <a:bodyPr wrap="square" rtlCol="0">
            <a:spAutoFit/>
          </a:bodyPr>
          <a:lstStyle/>
          <a:p>
            <a:r>
              <a:rPr lang="en-US" sz="1200" dirty="0" smtClean="0"/>
              <a:t>2-Jahre </a:t>
            </a:r>
            <a:r>
              <a:rPr lang="en-US" sz="1200" dirty="0"/>
              <a:t>Follow-up</a:t>
            </a:r>
          </a:p>
        </p:txBody>
      </p:sp>
      <p:sp>
        <p:nvSpPr>
          <p:cNvPr id="4" name="TextBox 3"/>
          <p:cNvSpPr txBox="1"/>
          <p:nvPr/>
        </p:nvSpPr>
        <p:spPr>
          <a:xfrm>
            <a:off x="1181350" y="3434097"/>
            <a:ext cx="685800" cy="307777"/>
          </a:xfrm>
          <a:prstGeom prst="rect">
            <a:avLst/>
          </a:prstGeom>
          <a:noFill/>
        </p:spPr>
        <p:txBody>
          <a:bodyPr wrap="square" rtlCol="0">
            <a:spAutoFit/>
          </a:bodyPr>
          <a:lstStyle/>
          <a:p>
            <a:pPr algn="ctr"/>
            <a:r>
              <a:rPr lang="en-US" sz="1400" dirty="0">
                <a:solidFill>
                  <a:schemeClr val="bg2">
                    <a:lumMod val="10000"/>
                  </a:schemeClr>
                </a:solidFill>
              </a:rPr>
              <a:t>TDEE</a:t>
            </a:r>
          </a:p>
        </p:txBody>
      </p:sp>
      <p:sp>
        <p:nvSpPr>
          <p:cNvPr id="17" name="TextBox 16"/>
          <p:cNvSpPr txBox="1"/>
          <p:nvPr/>
        </p:nvSpPr>
        <p:spPr>
          <a:xfrm>
            <a:off x="3495950" y="3414349"/>
            <a:ext cx="762000" cy="307777"/>
          </a:xfrm>
          <a:prstGeom prst="rect">
            <a:avLst/>
          </a:prstGeom>
          <a:noFill/>
        </p:spPr>
        <p:txBody>
          <a:bodyPr wrap="square" rtlCol="0">
            <a:spAutoFit/>
          </a:bodyPr>
          <a:lstStyle/>
          <a:p>
            <a:pPr algn="ctr"/>
            <a:r>
              <a:rPr lang="en-US" sz="1400" dirty="0">
                <a:solidFill>
                  <a:schemeClr val="bg2">
                    <a:lumMod val="10000"/>
                  </a:schemeClr>
                </a:solidFill>
              </a:rPr>
              <a:t>TDEE</a:t>
            </a:r>
          </a:p>
        </p:txBody>
      </p:sp>
      <p:sp>
        <p:nvSpPr>
          <p:cNvPr id="18" name="TextBox 17"/>
          <p:cNvSpPr txBox="1"/>
          <p:nvPr/>
        </p:nvSpPr>
        <p:spPr>
          <a:xfrm>
            <a:off x="5886464" y="3434686"/>
            <a:ext cx="685800" cy="307777"/>
          </a:xfrm>
          <a:prstGeom prst="rect">
            <a:avLst/>
          </a:prstGeom>
          <a:noFill/>
        </p:spPr>
        <p:txBody>
          <a:bodyPr wrap="square" rtlCol="0">
            <a:spAutoFit/>
          </a:bodyPr>
          <a:lstStyle/>
          <a:p>
            <a:pPr algn="ctr"/>
            <a:r>
              <a:rPr lang="en-US" sz="1400" dirty="0">
                <a:solidFill>
                  <a:schemeClr val="bg2">
                    <a:lumMod val="10000"/>
                  </a:schemeClr>
                </a:solidFill>
              </a:rPr>
              <a:t>TDEE</a:t>
            </a:r>
          </a:p>
        </p:txBody>
      </p:sp>
      <p:sp>
        <p:nvSpPr>
          <p:cNvPr id="19" name="TextBox 18"/>
          <p:cNvSpPr txBox="1"/>
          <p:nvPr/>
        </p:nvSpPr>
        <p:spPr>
          <a:xfrm>
            <a:off x="2247212" y="3434097"/>
            <a:ext cx="685800" cy="307777"/>
          </a:xfrm>
          <a:prstGeom prst="rect">
            <a:avLst/>
          </a:prstGeom>
          <a:noFill/>
        </p:spPr>
        <p:txBody>
          <a:bodyPr wrap="square" rtlCol="0">
            <a:spAutoFit/>
          </a:bodyPr>
          <a:lstStyle/>
          <a:p>
            <a:pPr algn="ctr"/>
            <a:r>
              <a:rPr lang="en-US" sz="1400" dirty="0" err="1">
                <a:solidFill>
                  <a:schemeClr val="bg2">
                    <a:lumMod val="10000"/>
                  </a:schemeClr>
                </a:solidFill>
              </a:rPr>
              <a:t>Est.EI</a:t>
            </a:r>
            <a:endParaRPr lang="en-US" sz="1400" dirty="0">
              <a:solidFill>
                <a:schemeClr val="bg2">
                  <a:lumMod val="10000"/>
                </a:schemeClr>
              </a:solidFill>
            </a:endParaRPr>
          </a:p>
        </p:txBody>
      </p:sp>
      <p:sp>
        <p:nvSpPr>
          <p:cNvPr id="20" name="TextBox 19"/>
          <p:cNvSpPr txBox="1"/>
          <p:nvPr/>
        </p:nvSpPr>
        <p:spPr>
          <a:xfrm>
            <a:off x="6877935" y="3414349"/>
            <a:ext cx="773098" cy="307777"/>
          </a:xfrm>
          <a:prstGeom prst="rect">
            <a:avLst/>
          </a:prstGeom>
          <a:noFill/>
        </p:spPr>
        <p:txBody>
          <a:bodyPr wrap="square" rtlCol="0">
            <a:spAutoFit/>
          </a:bodyPr>
          <a:lstStyle/>
          <a:p>
            <a:pPr algn="ctr"/>
            <a:r>
              <a:rPr lang="en-US" sz="1400" dirty="0" err="1">
                <a:solidFill>
                  <a:schemeClr val="bg2">
                    <a:lumMod val="10000"/>
                  </a:schemeClr>
                </a:solidFill>
              </a:rPr>
              <a:t>Est.EI</a:t>
            </a:r>
            <a:endParaRPr lang="en-US" sz="1400" dirty="0">
              <a:solidFill>
                <a:schemeClr val="bg2">
                  <a:lumMod val="10000"/>
                </a:schemeClr>
              </a:solidFill>
            </a:endParaRPr>
          </a:p>
        </p:txBody>
      </p:sp>
      <p:sp>
        <p:nvSpPr>
          <p:cNvPr id="21" name="TextBox 20"/>
          <p:cNvSpPr txBox="1"/>
          <p:nvPr/>
        </p:nvSpPr>
        <p:spPr>
          <a:xfrm>
            <a:off x="4587706" y="3434097"/>
            <a:ext cx="685800" cy="307777"/>
          </a:xfrm>
          <a:prstGeom prst="rect">
            <a:avLst/>
          </a:prstGeom>
          <a:noFill/>
        </p:spPr>
        <p:txBody>
          <a:bodyPr wrap="square" rtlCol="0">
            <a:spAutoFit/>
          </a:bodyPr>
          <a:lstStyle/>
          <a:p>
            <a:pPr algn="ctr"/>
            <a:r>
              <a:rPr lang="en-US" sz="1400" dirty="0" err="1">
                <a:solidFill>
                  <a:schemeClr val="bg2">
                    <a:lumMod val="10000"/>
                  </a:schemeClr>
                </a:solidFill>
              </a:rPr>
              <a:t>Est.EI</a:t>
            </a:r>
            <a:endParaRPr lang="en-US" sz="1400" dirty="0">
              <a:solidFill>
                <a:schemeClr val="bg2">
                  <a:lumMod val="10000"/>
                </a:schemeClr>
              </a:solidFill>
            </a:endParaRPr>
          </a:p>
        </p:txBody>
      </p:sp>
      <p:sp>
        <p:nvSpPr>
          <p:cNvPr id="22" name="TextBox 21"/>
          <p:cNvSpPr txBox="1"/>
          <p:nvPr/>
        </p:nvSpPr>
        <p:spPr>
          <a:xfrm>
            <a:off x="7248298" y="6470266"/>
            <a:ext cx="1677062" cy="276999"/>
          </a:xfrm>
          <a:prstGeom prst="rect">
            <a:avLst/>
          </a:prstGeom>
          <a:noFill/>
        </p:spPr>
        <p:txBody>
          <a:bodyPr wrap="none" rtlCol="0">
            <a:spAutoFit/>
          </a:bodyPr>
          <a:lstStyle/>
          <a:p>
            <a:r>
              <a:rPr lang="en-US" sz="1200" i="1" dirty="0">
                <a:solidFill>
                  <a:schemeClr val="accent1">
                    <a:lumMod val="50000"/>
                  </a:schemeClr>
                </a:solidFill>
                <a:latin typeface="Arial" panose="020B0604020202020204" pitchFamily="34" charset="0"/>
                <a:cs typeface="Arial" panose="020B0604020202020204" pitchFamily="34" charset="0"/>
              </a:rPr>
              <a:t>Drenowatz et al. 2017</a:t>
            </a:r>
          </a:p>
        </p:txBody>
      </p:sp>
      <p:sp>
        <p:nvSpPr>
          <p:cNvPr id="23" name="Titel 1"/>
          <p:cNvSpPr txBox="1">
            <a:spLocks/>
          </p:cNvSpPr>
          <p:nvPr/>
        </p:nvSpPr>
        <p:spPr>
          <a:xfrm>
            <a:off x="232611" y="20053"/>
            <a:ext cx="8915400" cy="116165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de-AT" sz="3200" dirty="0">
                <a:solidFill>
                  <a:schemeClr val="bg1"/>
                </a:solidFill>
              </a:rPr>
              <a:t>Kalorienbilanz und Körpergewicht</a:t>
            </a:r>
          </a:p>
        </p:txBody>
      </p:sp>
      <p:sp>
        <p:nvSpPr>
          <p:cNvPr id="3" name="Rechteck 2"/>
          <p:cNvSpPr/>
          <p:nvPr/>
        </p:nvSpPr>
        <p:spPr>
          <a:xfrm>
            <a:off x="2208884" y="2773182"/>
            <a:ext cx="848815" cy="3094612"/>
          </a:xfrm>
          <a:prstGeom prst="rect">
            <a:avLst/>
          </a:prstGeom>
          <a:solidFill>
            <a:srgbClr val="ECF1F8"/>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26" name="Rechteck 25"/>
          <p:cNvSpPr/>
          <p:nvPr/>
        </p:nvSpPr>
        <p:spPr>
          <a:xfrm>
            <a:off x="4561172" y="2773182"/>
            <a:ext cx="848815" cy="3094612"/>
          </a:xfrm>
          <a:prstGeom prst="rect">
            <a:avLst/>
          </a:prstGeom>
          <a:solidFill>
            <a:srgbClr val="ECF1F8"/>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27" name="Rechteck 26"/>
          <p:cNvSpPr/>
          <p:nvPr/>
        </p:nvSpPr>
        <p:spPr>
          <a:xfrm>
            <a:off x="6962234" y="2773182"/>
            <a:ext cx="848815" cy="3094612"/>
          </a:xfrm>
          <a:prstGeom prst="rect">
            <a:avLst/>
          </a:prstGeom>
          <a:solidFill>
            <a:srgbClr val="ECF1F8"/>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489416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10067373"/>
              </p:ext>
            </p:extLst>
          </p:nvPr>
        </p:nvGraphicFramePr>
        <p:xfrm>
          <a:off x="30480" y="2393128"/>
          <a:ext cx="8077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90946" y="2667000"/>
            <a:ext cx="1118586" cy="323165"/>
          </a:xfrm>
          <a:prstGeom prst="rect">
            <a:avLst/>
          </a:prstGeom>
          <a:noFill/>
        </p:spPr>
        <p:txBody>
          <a:bodyPr wrap="square" rtlCol="0">
            <a:spAutoFit/>
          </a:bodyPr>
          <a:lstStyle/>
          <a:p>
            <a:r>
              <a:rPr lang="en-US" sz="1200" b="1" dirty="0"/>
              <a:t>∆ </a:t>
            </a:r>
            <a:r>
              <a:rPr lang="en-US" sz="1500" b="1" dirty="0"/>
              <a:t>Min/day</a:t>
            </a:r>
          </a:p>
        </p:txBody>
      </p:sp>
      <p:sp>
        <p:nvSpPr>
          <p:cNvPr id="8" name="TextBox 7"/>
          <p:cNvSpPr txBox="1"/>
          <p:nvPr/>
        </p:nvSpPr>
        <p:spPr>
          <a:xfrm>
            <a:off x="6553200" y="6533328"/>
            <a:ext cx="2121093"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Drenowatz et al. EJCN </a:t>
            </a:r>
            <a:r>
              <a:rPr lang="en-US" sz="1200" i="1" dirty="0" smtClean="0">
                <a:latin typeface="Arial" panose="020B0604020202020204" pitchFamily="34" charset="0"/>
                <a:cs typeface="Arial" panose="020B0604020202020204" pitchFamily="34" charset="0"/>
              </a:rPr>
              <a:t>2017</a:t>
            </a:r>
            <a:endParaRPr lang="en-US" sz="1200" i="1"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p:txBody>
          <a:bodyPr>
            <a:normAutofit/>
          </a:bodyPr>
          <a:lstStyle/>
          <a:p>
            <a:r>
              <a:rPr lang="de-AT" sz="3200" dirty="0" smtClean="0"/>
              <a:t>Veränderungen im Bewegungsverhalten </a:t>
            </a:r>
            <a:br>
              <a:rPr lang="de-AT" sz="3200" dirty="0" smtClean="0"/>
            </a:br>
            <a:r>
              <a:rPr lang="de-AT" sz="3200" dirty="0" smtClean="0"/>
              <a:t>und Körpergewicht </a:t>
            </a:r>
            <a:endParaRPr lang="de-AT" sz="3200" dirty="0"/>
          </a:p>
        </p:txBody>
      </p:sp>
    </p:spTree>
    <p:extLst>
      <p:ext uri="{BB962C8B-B14F-4D97-AF65-F5344CB8AC3E}">
        <p14:creationId xmlns:p14="http://schemas.microsoft.com/office/powerpoint/2010/main" val="2446703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304800" y="3733800"/>
          <a:ext cx="8382000" cy="30429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781800" y="6558761"/>
            <a:ext cx="2158668" cy="276999"/>
          </a:xfrm>
          <a:prstGeom prst="rect">
            <a:avLst/>
          </a:prstGeom>
          <a:noFill/>
        </p:spPr>
        <p:txBody>
          <a:bodyPr wrap="none" rtlCol="0">
            <a:spAutoFit/>
          </a:bodyPr>
          <a:lstStyle/>
          <a:p>
            <a:r>
              <a:rPr lang="en-US" sz="1200" i="1" dirty="0" err="1">
                <a:latin typeface="Arial" panose="020B0604020202020204" pitchFamily="34" charset="0"/>
                <a:cs typeface="Arial" panose="020B0604020202020204" pitchFamily="34" charset="0"/>
              </a:rPr>
              <a:t>Drenowatz</a:t>
            </a:r>
            <a:r>
              <a:rPr lang="en-US" sz="1200" i="1" dirty="0">
                <a:latin typeface="Arial" panose="020B0604020202020204" pitchFamily="34" charset="0"/>
                <a:cs typeface="Arial" panose="020B0604020202020204" pitchFamily="34" charset="0"/>
              </a:rPr>
              <a:t> et al. ORCP 2015</a:t>
            </a:r>
          </a:p>
        </p:txBody>
      </p:sp>
      <p:sp>
        <p:nvSpPr>
          <p:cNvPr id="2" name="Title 1"/>
          <p:cNvSpPr>
            <a:spLocks noGrp="1"/>
          </p:cNvSpPr>
          <p:nvPr>
            <p:ph type="title"/>
          </p:nvPr>
        </p:nvSpPr>
        <p:spPr>
          <a:xfrm>
            <a:off x="0" y="122995"/>
            <a:ext cx="9144000" cy="685800"/>
          </a:xfrm>
        </p:spPr>
        <p:txBody>
          <a:bodyPr>
            <a:noAutofit/>
          </a:bodyPr>
          <a:lstStyle/>
          <a:p>
            <a:r>
              <a:rPr lang="en-US" sz="2700" dirty="0" err="1" smtClean="0">
                <a:solidFill>
                  <a:schemeClr val="tx2"/>
                </a:solidFill>
                <a:cs typeface="Aharoni" panose="02010803020104030203" pitchFamily="2" charset="-79"/>
              </a:rPr>
              <a:t>Unterschiede</a:t>
            </a:r>
            <a:r>
              <a:rPr lang="en-US" sz="2700" dirty="0" smtClean="0">
                <a:solidFill>
                  <a:schemeClr val="tx2"/>
                </a:solidFill>
                <a:cs typeface="Aharoni" panose="02010803020104030203" pitchFamily="2" charset="-79"/>
              </a:rPr>
              <a:t> </a:t>
            </a:r>
            <a:r>
              <a:rPr lang="en-US" sz="2700" dirty="0" err="1" smtClean="0">
                <a:solidFill>
                  <a:schemeClr val="tx2"/>
                </a:solidFill>
                <a:cs typeface="Aharoni" panose="02010803020104030203" pitchFamily="2" charset="-79"/>
              </a:rPr>
              <a:t>im</a:t>
            </a:r>
            <a:r>
              <a:rPr lang="en-US" sz="2700" dirty="0" smtClean="0">
                <a:solidFill>
                  <a:schemeClr val="tx2"/>
                </a:solidFill>
                <a:cs typeface="Aharoni" panose="02010803020104030203" pitchFamily="2" charset="-79"/>
              </a:rPr>
              <a:t> </a:t>
            </a:r>
            <a:r>
              <a:rPr lang="en-US" sz="2700" dirty="0" err="1" smtClean="0">
                <a:solidFill>
                  <a:schemeClr val="tx2"/>
                </a:solidFill>
                <a:cs typeface="Aharoni" panose="02010803020104030203" pitchFamily="2" charset="-79"/>
              </a:rPr>
              <a:t>Bewegungsverhalten</a:t>
            </a:r>
            <a:r>
              <a:rPr lang="en-US" sz="2700" dirty="0" smtClean="0">
                <a:solidFill>
                  <a:schemeClr val="tx2"/>
                </a:solidFill>
                <a:cs typeface="Aharoni" panose="02010803020104030203" pitchFamily="2" charset="-79"/>
              </a:rPr>
              <a:t> </a:t>
            </a:r>
            <a:r>
              <a:rPr lang="en-US" sz="2700" dirty="0" err="1" smtClean="0">
                <a:solidFill>
                  <a:schemeClr val="tx2"/>
                </a:solidFill>
                <a:cs typeface="Aharoni" panose="02010803020104030203" pitchFamily="2" charset="-79"/>
              </a:rPr>
              <a:t>nach</a:t>
            </a:r>
            <a:r>
              <a:rPr lang="en-US" sz="2700" dirty="0" smtClean="0">
                <a:solidFill>
                  <a:schemeClr val="tx2"/>
                </a:solidFill>
                <a:cs typeface="Aharoni" panose="02010803020104030203" pitchFamily="2" charset="-79"/>
              </a:rPr>
              <a:t> </a:t>
            </a:r>
            <a:r>
              <a:rPr lang="en-US" sz="2700" dirty="0" err="1" smtClean="0">
                <a:solidFill>
                  <a:schemeClr val="tx2"/>
                </a:solidFill>
                <a:cs typeface="Aharoni" panose="02010803020104030203" pitchFamily="2" charset="-79"/>
              </a:rPr>
              <a:t>Gewichtsstatus</a:t>
            </a:r>
            <a:endParaRPr lang="en-US" sz="2700" dirty="0">
              <a:solidFill>
                <a:schemeClr val="tx2"/>
              </a:solidFill>
              <a:cs typeface="Aharoni" panose="02010803020104030203" pitchFamily="2" charset="-79"/>
            </a:endParaRPr>
          </a:p>
        </p:txBody>
      </p:sp>
      <p:graphicFrame>
        <p:nvGraphicFramePr>
          <p:cNvPr id="6" name="Chart 5"/>
          <p:cNvGraphicFramePr>
            <a:graphicFrameLocks/>
          </p:cNvGraphicFramePr>
          <p:nvPr>
            <p:extLst/>
          </p:nvPr>
        </p:nvGraphicFramePr>
        <p:xfrm>
          <a:off x="304800" y="762000"/>
          <a:ext cx="8330868"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rot="16200000">
            <a:off x="-2318440" y="3613842"/>
            <a:ext cx="5859062" cy="307777"/>
          </a:xfrm>
          <a:prstGeom prst="rect">
            <a:avLst/>
          </a:prstGeom>
          <a:noFill/>
        </p:spPr>
        <p:txBody>
          <a:bodyPr wrap="square" rtlCol="0">
            <a:spAutoFit/>
          </a:bodyPr>
          <a:lstStyle/>
          <a:p>
            <a:pPr algn="ctr"/>
            <a:r>
              <a:rPr lang="en-US" sz="1400" b="1" dirty="0"/>
              <a:t>Relative to normal BMI (% TDEE)</a:t>
            </a:r>
          </a:p>
        </p:txBody>
      </p:sp>
      <p:sp>
        <p:nvSpPr>
          <p:cNvPr id="5" name="TextBox 4"/>
          <p:cNvSpPr txBox="1"/>
          <p:nvPr/>
        </p:nvSpPr>
        <p:spPr>
          <a:xfrm>
            <a:off x="1299523" y="2191435"/>
            <a:ext cx="1217709" cy="323165"/>
          </a:xfrm>
          <a:prstGeom prst="rect">
            <a:avLst/>
          </a:prstGeom>
          <a:noFill/>
        </p:spPr>
        <p:txBody>
          <a:bodyPr wrap="square" rtlCol="0">
            <a:spAutoFit/>
          </a:bodyPr>
          <a:lstStyle/>
          <a:p>
            <a:r>
              <a:rPr lang="en-US" sz="1500" b="1" i="1" dirty="0"/>
              <a:t>Men</a:t>
            </a:r>
          </a:p>
        </p:txBody>
      </p:sp>
      <p:sp>
        <p:nvSpPr>
          <p:cNvPr id="11" name="TextBox 10"/>
          <p:cNvSpPr txBox="1"/>
          <p:nvPr/>
        </p:nvSpPr>
        <p:spPr>
          <a:xfrm>
            <a:off x="1299524" y="5022250"/>
            <a:ext cx="1217709" cy="323165"/>
          </a:xfrm>
          <a:prstGeom prst="rect">
            <a:avLst/>
          </a:prstGeom>
          <a:noFill/>
        </p:spPr>
        <p:txBody>
          <a:bodyPr wrap="square" rtlCol="0">
            <a:spAutoFit/>
          </a:bodyPr>
          <a:lstStyle/>
          <a:p>
            <a:r>
              <a:rPr lang="en-US" sz="1500" b="1" i="1" dirty="0"/>
              <a:t>Women</a:t>
            </a:r>
          </a:p>
        </p:txBody>
      </p:sp>
      <p:sp>
        <p:nvSpPr>
          <p:cNvPr id="12" name="TextBox 2"/>
          <p:cNvSpPr txBox="1"/>
          <p:nvPr/>
        </p:nvSpPr>
        <p:spPr>
          <a:xfrm>
            <a:off x="1312843" y="3598769"/>
            <a:ext cx="7271134" cy="3277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Sedentary               Light PA </a:t>
            </a:r>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Mod. PA                 </a:t>
            </a:r>
            <a:r>
              <a:rPr lang="en-US" sz="1400" baseline="0" dirty="0" err="1">
                <a:latin typeface="Arial" panose="020B0604020202020204" pitchFamily="34" charset="0"/>
                <a:cs typeface="Arial" panose="020B0604020202020204" pitchFamily="34" charset="0"/>
              </a:rPr>
              <a:t>vig</a:t>
            </a:r>
            <a:r>
              <a:rPr lang="en-US" sz="1400" baseline="0" dirty="0">
                <a:latin typeface="Arial" panose="020B0604020202020204" pitchFamily="34" charset="0"/>
                <a:cs typeface="Arial" panose="020B0604020202020204" pitchFamily="34" charset="0"/>
              </a:rPr>
              <a:t>. PA</a:t>
            </a:r>
            <a:r>
              <a:rPr lang="en-US" sz="1400" dirty="0">
                <a:latin typeface="Arial" panose="020B0604020202020204" pitchFamily="34" charset="0"/>
                <a:cs typeface="Arial" panose="020B0604020202020204" pitchFamily="34" charset="0"/>
              </a:rPr>
              <a:t>               MVPA bout</a:t>
            </a:r>
          </a:p>
        </p:txBody>
      </p:sp>
      <p:sp>
        <p:nvSpPr>
          <p:cNvPr id="13" name="TextBox 1"/>
          <p:cNvSpPr txBox="1"/>
          <p:nvPr/>
        </p:nvSpPr>
        <p:spPr>
          <a:xfrm>
            <a:off x="4908933" y="6513687"/>
            <a:ext cx="457200" cy="367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14" name="TextBox 1"/>
          <p:cNvSpPr txBox="1"/>
          <p:nvPr/>
        </p:nvSpPr>
        <p:spPr>
          <a:xfrm>
            <a:off x="7772400" y="6330117"/>
            <a:ext cx="457200" cy="367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15" name="TextBox 1"/>
          <p:cNvSpPr txBox="1"/>
          <p:nvPr/>
        </p:nvSpPr>
        <p:spPr>
          <a:xfrm>
            <a:off x="7696200" y="3124200"/>
            <a:ext cx="533400" cy="367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16" name="TextBox 1"/>
          <p:cNvSpPr txBox="1"/>
          <p:nvPr/>
        </p:nvSpPr>
        <p:spPr>
          <a:xfrm>
            <a:off x="4876800" y="3395491"/>
            <a:ext cx="457200" cy="367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17" name="TextBox 1"/>
          <p:cNvSpPr txBox="1"/>
          <p:nvPr/>
        </p:nvSpPr>
        <p:spPr>
          <a:xfrm>
            <a:off x="3429000" y="1109032"/>
            <a:ext cx="457200" cy="3671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18" name="TextBox 1"/>
          <p:cNvSpPr txBox="1"/>
          <p:nvPr/>
        </p:nvSpPr>
        <p:spPr>
          <a:xfrm>
            <a:off x="1930878" y="3810000"/>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19" name="TextBox 1"/>
          <p:cNvSpPr txBox="1"/>
          <p:nvPr/>
        </p:nvSpPr>
        <p:spPr>
          <a:xfrm>
            <a:off x="7322799" y="6019800"/>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0" name="TextBox 1"/>
          <p:cNvSpPr txBox="1"/>
          <p:nvPr/>
        </p:nvSpPr>
        <p:spPr>
          <a:xfrm>
            <a:off x="6324600" y="5257800"/>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1" name="TextBox 1"/>
          <p:cNvSpPr txBox="1"/>
          <p:nvPr/>
        </p:nvSpPr>
        <p:spPr>
          <a:xfrm>
            <a:off x="4495800" y="5883968"/>
            <a:ext cx="432413"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2" name="TextBox 1"/>
          <p:cNvSpPr txBox="1"/>
          <p:nvPr/>
        </p:nvSpPr>
        <p:spPr>
          <a:xfrm>
            <a:off x="3388432" y="3962400"/>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3" name="TextBox 1"/>
          <p:cNvSpPr txBox="1"/>
          <p:nvPr/>
        </p:nvSpPr>
        <p:spPr>
          <a:xfrm>
            <a:off x="2962045" y="4090894"/>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4" name="TextBox 1"/>
          <p:cNvSpPr txBox="1"/>
          <p:nvPr/>
        </p:nvSpPr>
        <p:spPr>
          <a:xfrm>
            <a:off x="1544943" y="1476177"/>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5" name="TextBox 1"/>
          <p:cNvSpPr txBox="1"/>
          <p:nvPr/>
        </p:nvSpPr>
        <p:spPr>
          <a:xfrm>
            <a:off x="1948321" y="1071365"/>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6" name="TextBox 1"/>
          <p:cNvSpPr txBox="1"/>
          <p:nvPr/>
        </p:nvSpPr>
        <p:spPr>
          <a:xfrm>
            <a:off x="2985341" y="1499115"/>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7" name="TextBox 1"/>
          <p:cNvSpPr txBox="1"/>
          <p:nvPr/>
        </p:nvSpPr>
        <p:spPr>
          <a:xfrm>
            <a:off x="4430273" y="2865295"/>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8" name="TextBox 1"/>
          <p:cNvSpPr txBox="1"/>
          <p:nvPr/>
        </p:nvSpPr>
        <p:spPr>
          <a:xfrm>
            <a:off x="6243465" y="2514600"/>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29" name="TextBox 1"/>
          <p:cNvSpPr txBox="1"/>
          <p:nvPr/>
        </p:nvSpPr>
        <p:spPr>
          <a:xfrm>
            <a:off x="7274977" y="2746838"/>
            <a:ext cx="538335" cy="4424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a:r>
          </a:p>
        </p:txBody>
      </p:sp>
      <p:sp>
        <p:nvSpPr>
          <p:cNvPr id="30" name="TextBox 29"/>
          <p:cNvSpPr txBox="1"/>
          <p:nvPr/>
        </p:nvSpPr>
        <p:spPr>
          <a:xfrm>
            <a:off x="5789995" y="2211330"/>
            <a:ext cx="571500" cy="323165"/>
          </a:xfrm>
          <a:prstGeom prst="rect">
            <a:avLst/>
          </a:prstGeom>
          <a:noFill/>
        </p:spPr>
        <p:txBody>
          <a:bodyPr wrap="square" rtlCol="0">
            <a:spAutoFit/>
          </a:bodyPr>
          <a:lstStyle/>
          <a:p>
            <a:pPr algn="ctr"/>
            <a:endParaRPr lang="en-US" sz="300" dirty="0"/>
          </a:p>
          <a:p>
            <a:pPr algn="ctr"/>
            <a:r>
              <a:rPr lang="en-US" sz="1200" dirty="0"/>
              <a:t>  NS</a:t>
            </a:r>
          </a:p>
        </p:txBody>
      </p:sp>
      <p:sp>
        <p:nvSpPr>
          <p:cNvPr id="31" name="TextBox 30"/>
          <p:cNvSpPr txBox="1"/>
          <p:nvPr/>
        </p:nvSpPr>
        <p:spPr>
          <a:xfrm>
            <a:off x="1528360" y="4312132"/>
            <a:ext cx="571500" cy="323165"/>
          </a:xfrm>
          <a:prstGeom prst="rect">
            <a:avLst/>
          </a:prstGeom>
          <a:noFill/>
        </p:spPr>
        <p:txBody>
          <a:bodyPr wrap="square" rtlCol="0">
            <a:spAutoFit/>
          </a:bodyPr>
          <a:lstStyle/>
          <a:p>
            <a:pPr algn="ctr"/>
            <a:endParaRPr lang="en-US" sz="300" dirty="0"/>
          </a:p>
          <a:p>
            <a:pPr algn="ctr"/>
            <a:r>
              <a:rPr lang="en-US" sz="1200" dirty="0"/>
              <a:t>  NS</a:t>
            </a:r>
          </a:p>
        </p:txBody>
      </p:sp>
      <p:sp>
        <p:nvSpPr>
          <p:cNvPr id="32" name="TextBox 31"/>
          <p:cNvSpPr txBox="1"/>
          <p:nvPr/>
        </p:nvSpPr>
        <p:spPr>
          <a:xfrm>
            <a:off x="5837907" y="5168427"/>
            <a:ext cx="571500" cy="323165"/>
          </a:xfrm>
          <a:prstGeom prst="rect">
            <a:avLst/>
          </a:prstGeom>
          <a:noFill/>
        </p:spPr>
        <p:txBody>
          <a:bodyPr wrap="square" rtlCol="0">
            <a:spAutoFit/>
          </a:bodyPr>
          <a:lstStyle/>
          <a:p>
            <a:pPr algn="ctr"/>
            <a:endParaRPr lang="en-US" sz="300" dirty="0"/>
          </a:p>
          <a:p>
            <a:pPr algn="ctr"/>
            <a:r>
              <a:rPr lang="en-US" sz="1200" dirty="0"/>
              <a:t>  NS</a:t>
            </a:r>
          </a:p>
        </p:txBody>
      </p:sp>
    </p:spTree>
    <p:extLst>
      <p:ext uri="{BB962C8B-B14F-4D97-AF65-F5344CB8AC3E}">
        <p14:creationId xmlns:p14="http://schemas.microsoft.com/office/powerpoint/2010/main" val="3842075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rot="16200000">
            <a:off x="2242945" y="3838652"/>
            <a:ext cx="1143000" cy="307777"/>
          </a:xfrm>
          <a:prstGeom prst="rect">
            <a:avLst/>
          </a:prstGeom>
          <a:solidFill>
            <a:srgbClr val="CC6600">
              <a:alpha val="75000"/>
            </a:srgbClr>
          </a:solidFill>
        </p:spPr>
        <p:txBody>
          <a:bodyPr wrap="square" rtlCol="0">
            <a:spAutoFit/>
          </a:bodyPr>
          <a:lstStyle/>
          <a:p>
            <a:r>
              <a:rPr lang="en-US" sz="1400" dirty="0" smtClean="0"/>
              <a:t>Kcal </a:t>
            </a:r>
            <a:r>
              <a:rPr lang="en-US" sz="1400" dirty="0"/>
              <a:t>In</a:t>
            </a:r>
          </a:p>
        </p:txBody>
      </p:sp>
      <p:sp>
        <p:nvSpPr>
          <p:cNvPr id="31" name="TextBox 30"/>
          <p:cNvSpPr txBox="1"/>
          <p:nvPr/>
        </p:nvSpPr>
        <p:spPr>
          <a:xfrm rot="16200000">
            <a:off x="2686619" y="3973983"/>
            <a:ext cx="871210" cy="307777"/>
          </a:xfrm>
          <a:prstGeom prst="rect">
            <a:avLst/>
          </a:prstGeom>
          <a:solidFill>
            <a:schemeClr val="accent6">
              <a:lumMod val="50000"/>
              <a:alpha val="73000"/>
            </a:schemeClr>
          </a:solidFill>
        </p:spPr>
        <p:txBody>
          <a:bodyPr wrap="square" rtlCol="0">
            <a:spAutoFit/>
          </a:bodyPr>
          <a:lstStyle/>
          <a:p>
            <a:r>
              <a:rPr lang="en-US" sz="1400" dirty="0" smtClean="0"/>
              <a:t>Kcal </a:t>
            </a:r>
            <a:r>
              <a:rPr lang="en-US" sz="1400" dirty="0"/>
              <a:t>Out</a:t>
            </a:r>
          </a:p>
        </p:txBody>
      </p:sp>
      <p:cxnSp>
        <p:nvCxnSpPr>
          <p:cNvPr id="46" name="Straight Connector 45"/>
          <p:cNvCxnSpPr/>
          <p:nvPr/>
        </p:nvCxnSpPr>
        <p:spPr>
          <a:xfrm>
            <a:off x="4209393" y="3048005"/>
            <a:ext cx="1950313" cy="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177994" y="6553201"/>
            <a:ext cx="5257800" cy="0"/>
          </a:xfrm>
          <a:prstGeom prst="straightConnector1">
            <a:avLst/>
          </a:prstGeom>
          <a:ln w="190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77994" y="2819401"/>
            <a:ext cx="0" cy="3733800"/>
          </a:xfrm>
          <a:prstGeom prst="straightConnector1">
            <a:avLst/>
          </a:prstGeom>
          <a:ln w="1905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1225035" y="4501635"/>
            <a:ext cx="3733802" cy="369332"/>
          </a:xfrm>
          <a:prstGeom prst="rect">
            <a:avLst/>
          </a:prstGeom>
          <a:noFill/>
        </p:spPr>
        <p:txBody>
          <a:bodyPr wrap="square" rtlCol="0">
            <a:spAutoFit/>
          </a:bodyPr>
          <a:lstStyle/>
          <a:p>
            <a:pPr algn="ctr"/>
            <a:r>
              <a:rPr lang="en-US" dirty="0">
                <a:solidFill>
                  <a:schemeClr val="tx2"/>
                </a:solidFill>
              </a:rPr>
              <a:t>Body Weight</a:t>
            </a:r>
          </a:p>
        </p:txBody>
      </p:sp>
      <p:cxnSp>
        <p:nvCxnSpPr>
          <p:cNvPr id="12" name="Straight Connector 11"/>
          <p:cNvCxnSpPr/>
          <p:nvPr/>
        </p:nvCxnSpPr>
        <p:spPr>
          <a:xfrm>
            <a:off x="1297112" y="4648201"/>
            <a:ext cx="1752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146" name="Picture 2" descr="http://photos.gograph.com/thumbs/CSP/CSP992/k13396997.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1230242" y="4744006"/>
            <a:ext cx="1364493" cy="66619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r.photos2.fotosearch.com/bthumb/CSP/CSP074/k18386780.jpg"/>
          <p:cNvPicPr>
            <a:picLocks noChangeAspect="1" noChangeArrowheads="1"/>
          </p:cNvPicPr>
          <p:nvPr/>
        </p:nvPicPr>
        <p:blipFill rotWithShape="1">
          <a:blip r:embed="rId4">
            <a:extLst>
              <a:ext uri="{28A0092B-C50C-407E-A947-70E740481C1C}">
                <a14:useLocalDpi xmlns:a14="http://schemas.microsoft.com/office/drawing/2010/main" val="0"/>
              </a:ext>
            </a:extLst>
          </a:blip>
          <a:srcRect r="37778" b="33234"/>
          <a:stretch/>
        </p:blipFill>
        <p:spPr bwMode="auto">
          <a:xfrm>
            <a:off x="2738522" y="4724771"/>
            <a:ext cx="898246"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urved Connector 16"/>
          <p:cNvCxnSpPr/>
          <p:nvPr/>
        </p:nvCxnSpPr>
        <p:spPr>
          <a:xfrm rot="10800000" flipV="1">
            <a:off x="3013731" y="3790949"/>
            <a:ext cx="1476237" cy="857252"/>
          </a:xfrm>
          <a:prstGeom prst="curved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963712" y="3838652"/>
            <a:ext cx="1143000" cy="307777"/>
          </a:xfrm>
          <a:prstGeom prst="rect">
            <a:avLst/>
          </a:prstGeom>
          <a:solidFill>
            <a:srgbClr val="CC6600">
              <a:alpha val="75000"/>
            </a:srgbClr>
          </a:solidFill>
        </p:spPr>
        <p:txBody>
          <a:bodyPr wrap="square" rtlCol="0">
            <a:spAutoFit/>
          </a:bodyPr>
          <a:lstStyle/>
          <a:p>
            <a:r>
              <a:rPr lang="en-US" sz="1400" dirty="0" smtClean="0"/>
              <a:t>Kcal </a:t>
            </a:r>
            <a:r>
              <a:rPr lang="en-US" sz="1400" dirty="0"/>
              <a:t>In</a:t>
            </a:r>
          </a:p>
        </p:txBody>
      </p:sp>
      <p:sp>
        <p:nvSpPr>
          <p:cNvPr id="20" name="TextBox 19"/>
          <p:cNvSpPr txBox="1"/>
          <p:nvPr/>
        </p:nvSpPr>
        <p:spPr>
          <a:xfrm rot="16200000">
            <a:off x="1278147" y="3838652"/>
            <a:ext cx="1143000" cy="307777"/>
          </a:xfrm>
          <a:prstGeom prst="rect">
            <a:avLst/>
          </a:prstGeom>
          <a:solidFill>
            <a:schemeClr val="accent6">
              <a:lumMod val="50000"/>
              <a:alpha val="73000"/>
            </a:schemeClr>
          </a:solidFill>
        </p:spPr>
        <p:txBody>
          <a:bodyPr wrap="square" rtlCol="0">
            <a:spAutoFit/>
          </a:bodyPr>
          <a:lstStyle/>
          <a:p>
            <a:r>
              <a:rPr lang="en-US" sz="1400" dirty="0" smtClean="0"/>
              <a:t>Kcal </a:t>
            </a:r>
            <a:r>
              <a:rPr lang="en-US" sz="1400" dirty="0"/>
              <a:t>Out</a:t>
            </a:r>
          </a:p>
        </p:txBody>
      </p:sp>
      <p:cxnSp>
        <p:nvCxnSpPr>
          <p:cNvPr id="24" name="Straight Connector 23"/>
          <p:cNvCxnSpPr/>
          <p:nvPr/>
        </p:nvCxnSpPr>
        <p:spPr>
          <a:xfrm>
            <a:off x="4489966" y="3790949"/>
            <a:ext cx="15239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152" name="Picture 8" descr="http://cdn3.bigcommerce.com/s-uruhpj/product_images/uploaded_images/sitting-eating-obesity-heart-attack-killer-from-sedentary-lifestyle.jpg?t=140876543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749" r="17990"/>
          <a:stretch/>
        </p:blipFill>
        <p:spPr bwMode="auto">
          <a:xfrm>
            <a:off x="4354442" y="3923793"/>
            <a:ext cx="1447800" cy="70374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6547365" y="2514601"/>
            <a:ext cx="0" cy="1981198"/>
          </a:xfrm>
          <a:prstGeom prst="straightConnector1">
            <a:avLst/>
          </a:prstGeom>
          <a:ln w="15875">
            <a:solidFill>
              <a:schemeClr val="accent6">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5836730" y="3299766"/>
            <a:ext cx="1870333" cy="369332"/>
          </a:xfrm>
          <a:prstGeom prst="rect">
            <a:avLst/>
          </a:prstGeom>
          <a:noFill/>
        </p:spPr>
        <p:txBody>
          <a:bodyPr wrap="square" rtlCol="0">
            <a:spAutoFit/>
          </a:bodyPr>
          <a:lstStyle/>
          <a:p>
            <a:r>
              <a:rPr lang="en-US" dirty="0" err="1" smtClean="0">
                <a:solidFill>
                  <a:schemeClr val="accent6">
                    <a:lumMod val="50000"/>
                  </a:schemeClr>
                </a:solidFill>
              </a:rPr>
              <a:t>Kalorienumsatz</a:t>
            </a:r>
            <a:endParaRPr lang="en-US" dirty="0">
              <a:solidFill>
                <a:schemeClr val="accent6">
                  <a:lumMod val="50000"/>
                </a:schemeClr>
              </a:solidFill>
            </a:endParaRPr>
          </a:p>
        </p:txBody>
      </p:sp>
      <p:cxnSp>
        <p:nvCxnSpPr>
          <p:cNvPr id="30" name="Straight Connector 29"/>
          <p:cNvCxnSpPr/>
          <p:nvPr/>
        </p:nvCxnSpPr>
        <p:spPr>
          <a:xfrm>
            <a:off x="1346515" y="3047049"/>
            <a:ext cx="1314041" cy="47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47" name="Curved Connector 6146"/>
          <p:cNvCxnSpPr/>
          <p:nvPr/>
        </p:nvCxnSpPr>
        <p:spPr>
          <a:xfrm rot="10800000">
            <a:off x="2634830" y="3048005"/>
            <a:ext cx="596148" cy="533397"/>
          </a:xfrm>
          <a:prstGeom prst="curvedConnector3">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55" name="Curved Connector 6154"/>
          <p:cNvCxnSpPr/>
          <p:nvPr/>
        </p:nvCxnSpPr>
        <p:spPr>
          <a:xfrm flipV="1">
            <a:off x="3230978" y="3048006"/>
            <a:ext cx="1030387" cy="533399"/>
          </a:xfrm>
          <a:prstGeom prst="curvedConnector3">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4144726" y="2966878"/>
            <a:ext cx="1143000" cy="307777"/>
          </a:xfrm>
          <a:prstGeom prst="rect">
            <a:avLst/>
          </a:prstGeom>
          <a:solidFill>
            <a:srgbClr val="CC6600">
              <a:alpha val="75000"/>
            </a:srgbClr>
          </a:solidFill>
        </p:spPr>
        <p:txBody>
          <a:bodyPr wrap="square" rtlCol="0">
            <a:spAutoFit/>
          </a:bodyPr>
          <a:lstStyle/>
          <a:p>
            <a:r>
              <a:rPr lang="en-US" sz="1400" dirty="0" smtClean="0"/>
              <a:t>kcal </a:t>
            </a:r>
            <a:r>
              <a:rPr lang="en-US" sz="1400" dirty="0"/>
              <a:t>In</a:t>
            </a:r>
          </a:p>
        </p:txBody>
      </p:sp>
      <p:sp>
        <p:nvSpPr>
          <p:cNvPr id="33" name="TextBox 32"/>
          <p:cNvSpPr txBox="1"/>
          <p:nvPr/>
        </p:nvSpPr>
        <p:spPr>
          <a:xfrm rot="16200000">
            <a:off x="4459161" y="2966878"/>
            <a:ext cx="1143000" cy="307777"/>
          </a:xfrm>
          <a:prstGeom prst="rect">
            <a:avLst/>
          </a:prstGeom>
          <a:solidFill>
            <a:schemeClr val="accent6">
              <a:lumMod val="50000"/>
              <a:alpha val="73000"/>
            </a:schemeClr>
          </a:solidFill>
        </p:spPr>
        <p:txBody>
          <a:bodyPr wrap="square" rtlCol="0">
            <a:spAutoFit/>
          </a:bodyPr>
          <a:lstStyle/>
          <a:p>
            <a:r>
              <a:rPr lang="en-US" sz="1400" dirty="0" smtClean="0"/>
              <a:t>Kcal </a:t>
            </a:r>
            <a:r>
              <a:rPr lang="en-US" sz="1400" dirty="0"/>
              <a:t>Out</a:t>
            </a:r>
          </a:p>
        </p:txBody>
      </p:sp>
      <p:sp>
        <p:nvSpPr>
          <p:cNvPr id="3" name="Titel 2"/>
          <p:cNvSpPr>
            <a:spLocks noGrp="1"/>
          </p:cNvSpPr>
          <p:nvPr>
            <p:ph type="title"/>
          </p:nvPr>
        </p:nvSpPr>
        <p:spPr/>
        <p:txBody>
          <a:bodyPr>
            <a:normAutofit/>
          </a:bodyPr>
          <a:lstStyle/>
          <a:p>
            <a:r>
              <a:rPr lang="de-AT" sz="3600" dirty="0" err="1" smtClean="0"/>
              <a:t>Energy</a:t>
            </a:r>
            <a:r>
              <a:rPr lang="de-AT" sz="3600" dirty="0" smtClean="0"/>
              <a:t> </a:t>
            </a:r>
            <a:r>
              <a:rPr lang="de-AT" sz="3600" dirty="0" err="1" smtClean="0"/>
              <a:t>Flux</a:t>
            </a:r>
            <a:r>
              <a:rPr lang="de-AT" sz="3600" dirty="0" smtClean="0"/>
              <a:t> und Gewichtsmanagement</a:t>
            </a:r>
            <a:endParaRPr lang="de-AT" sz="3600" dirty="0"/>
          </a:p>
        </p:txBody>
      </p:sp>
    </p:spTree>
    <p:extLst>
      <p:ext uri="{BB962C8B-B14F-4D97-AF65-F5344CB8AC3E}">
        <p14:creationId xmlns:p14="http://schemas.microsoft.com/office/powerpoint/2010/main" val="3678067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55"/>
                                        </p:tgtEl>
                                        <p:attrNameLst>
                                          <p:attrName>style.visibility</p:attrName>
                                        </p:attrNameLst>
                                      </p:cBhvr>
                                      <p:to>
                                        <p:strVal val="visible"/>
                                      </p:to>
                                    </p:set>
                                    <p:animEffect transition="in" filter="fade">
                                      <p:cBhvr>
                                        <p:cTn id="26" dur="500"/>
                                        <p:tgtEl>
                                          <p:spTgt spid="6155"/>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152"/>
                                        </p:tgtEl>
                                        <p:attrNameLst>
                                          <p:attrName>style.visibility</p:attrName>
                                        </p:attrNameLst>
                                      </p:cBhvr>
                                      <p:to>
                                        <p:strVal val="visible"/>
                                      </p:to>
                                    </p:set>
                                    <p:animEffect transition="in" filter="fade">
                                      <p:cBhvr>
                                        <p:cTn id="43"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2.bp.blogspot.com/_5xkDx_-kv3I/TVKfgJfqrFI/AAAAAAAABdU/gbhzbPgLxDM/s1600/obesity+s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714" y="4388871"/>
            <a:ext cx="94783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www.mcroberts.nl/files/editor/EE_general_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19200"/>
            <a:ext cx="3225758" cy="3983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5202872"/>
            <a:ext cx="2920959" cy="276999"/>
          </a:xfrm>
          <a:prstGeom prst="rect">
            <a:avLst/>
          </a:prstGeom>
          <a:noFill/>
        </p:spPr>
        <p:txBody>
          <a:bodyPr wrap="square" rtlCol="0">
            <a:spAutoFit/>
          </a:bodyPr>
          <a:lstStyle/>
          <a:p>
            <a:pPr algn="ctr"/>
            <a:r>
              <a:rPr lang="en-US" sz="1200" i="1" dirty="0">
                <a:solidFill>
                  <a:schemeClr val="tx2"/>
                </a:solidFill>
              </a:rPr>
              <a:t>Based on FAO/WHO/UNU 2001</a:t>
            </a:r>
          </a:p>
        </p:txBody>
      </p:sp>
      <p:pic>
        <p:nvPicPr>
          <p:cNvPr id="6" name="Picture 4" descr="https://encrypted-tbn2.gstatic.com/images?q=tbn:ANd9GcRgqKgNHwvihlAcCVxhqiZ73XC2tYkp7THO1fkYt37rNu00bHW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664" y="685800"/>
            <a:ext cx="1387736" cy="19363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2.gstatic.com/images?q=tbn:ANd9GcSA0iqbfo1RwtBvlDrF9FcUUGq1EGxJ1boXQqIh4db4dSTUUNkO"/>
          <p:cNvPicPr>
            <a:picLocks noChangeAspect="1" noChangeArrowheads="1"/>
          </p:cNvPicPr>
          <p:nvPr/>
        </p:nvPicPr>
        <p:blipFill>
          <a:blip r:embed="rId6" cstate="print"/>
          <a:srcRect/>
          <a:stretch>
            <a:fillRect/>
          </a:stretch>
        </p:blipFill>
        <p:spPr bwMode="auto">
          <a:xfrm>
            <a:off x="2368400" y="685800"/>
            <a:ext cx="2168547" cy="1860177"/>
          </a:xfrm>
          <a:prstGeom prst="rect">
            <a:avLst/>
          </a:prstGeom>
          <a:noFill/>
        </p:spPr>
      </p:pic>
      <p:sp>
        <p:nvSpPr>
          <p:cNvPr id="8" name="Bent Arrow 7"/>
          <p:cNvSpPr/>
          <p:nvPr/>
        </p:nvSpPr>
        <p:spPr>
          <a:xfrm rot="10800000" flipV="1">
            <a:off x="4572000" y="1028700"/>
            <a:ext cx="3225758" cy="381000"/>
          </a:xfrm>
          <a:prstGeom prst="ben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2" descr="https://guncarryinglibrarian.files.wordpress.com/2011/07/man-sitting-clip-art-silhouette.jpg?w=300&amp;h=26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664" y="3047999"/>
            <a:ext cx="1801897" cy="15736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encrypted-tbn2.gstatic.com/images?q=tbn:ANd9GcSA0iqbfo1RwtBvlDrF9FcUUGq1EGxJ1boXQqIh4db4dSTUUNkO"/>
          <p:cNvPicPr>
            <a:picLocks noChangeAspect="1" noChangeArrowheads="1"/>
          </p:cNvPicPr>
          <p:nvPr/>
        </p:nvPicPr>
        <p:blipFill>
          <a:blip r:embed="rId6" cstate="print"/>
          <a:srcRect/>
          <a:stretch>
            <a:fillRect/>
          </a:stretch>
        </p:blipFill>
        <p:spPr bwMode="auto">
          <a:xfrm>
            <a:off x="2971800" y="3047999"/>
            <a:ext cx="1213504" cy="1040942"/>
          </a:xfrm>
          <a:prstGeom prst="rect">
            <a:avLst/>
          </a:prstGeom>
          <a:noFill/>
        </p:spPr>
      </p:pic>
      <p:sp>
        <p:nvSpPr>
          <p:cNvPr id="9" name="Right Arrow 8"/>
          <p:cNvSpPr/>
          <p:nvPr/>
        </p:nvSpPr>
        <p:spPr>
          <a:xfrm rot="10063103">
            <a:off x="4536918" y="3276870"/>
            <a:ext cx="1647989" cy="177034"/>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descr="https://encrypted-tbn2.gstatic.com/images?q=tbn:ANd9GcSA0iqbfo1RwtBvlDrF9FcUUGq1EGxJ1boXQqIh4db4dSTUUNkO"/>
          <p:cNvPicPr>
            <a:picLocks noChangeAspect="1" noChangeArrowheads="1"/>
          </p:cNvPicPr>
          <p:nvPr/>
        </p:nvPicPr>
        <p:blipFill>
          <a:blip r:embed="rId6" cstate="print"/>
          <a:srcRect/>
          <a:stretch>
            <a:fillRect/>
          </a:stretch>
        </p:blipFill>
        <p:spPr bwMode="auto">
          <a:xfrm>
            <a:off x="3452673" y="4409492"/>
            <a:ext cx="1908239" cy="1636885"/>
          </a:xfrm>
          <a:prstGeom prst="rect">
            <a:avLst/>
          </a:prstGeom>
          <a:noFill/>
        </p:spPr>
      </p:pic>
      <p:sp>
        <p:nvSpPr>
          <p:cNvPr id="13" name="Bent Arrow 12"/>
          <p:cNvSpPr/>
          <p:nvPr/>
        </p:nvSpPr>
        <p:spPr>
          <a:xfrm flipV="1">
            <a:off x="1790646" y="4621656"/>
            <a:ext cx="840068" cy="914400"/>
          </a:xfrm>
          <a:prstGeom prst="bentArrow">
            <a:avLst>
              <a:gd name="adj1" fmla="val 12318"/>
              <a:gd name="adj2" fmla="val 14432"/>
              <a:gd name="adj3" fmla="val 25000"/>
              <a:gd name="adj4" fmla="val 43750"/>
            </a:avLst>
          </a:prstGeom>
          <a:gradFill>
            <a:gsLst>
              <a:gs pos="0">
                <a:schemeClr val="bg1">
                  <a:lumMod val="65000"/>
                </a:schemeClr>
              </a:gs>
              <a:gs pos="100000">
                <a:schemeClr val="bg1"/>
              </a:gs>
            </a:gsLst>
            <a:lin ang="5400000" scaled="0"/>
          </a:gra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 name="Straight Connector 2"/>
          <p:cNvCxnSpPr/>
          <p:nvPr/>
        </p:nvCxnSpPr>
        <p:spPr>
          <a:xfrm>
            <a:off x="609600" y="3365387"/>
            <a:ext cx="3927346" cy="673213"/>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34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0" name="Picture 6" descr="http://blog.1dental.com/wp-content/uploads/2012/02/supermark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120" y="564655"/>
            <a:ext cx="2595706" cy="19473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 y="5559723"/>
            <a:ext cx="8763000" cy="1066800"/>
          </a:xfrm>
          <a:solidFill>
            <a:schemeClr val="tx2"/>
          </a:solidFill>
        </p:spPr>
        <p:txBody>
          <a:bodyPr>
            <a:normAutofit/>
          </a:bodyPr>
          <a:lstStyle/>
          <a:p>
            <a:r>
              <a:rPr lang="en-US" sz="2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Ungleichgewicht</a:t>
            </a:r>
            <a:r>
              <a:rPr lang="en-US"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zwischen</a:t>
            </a:r>
            <a:r>
              <a:rPr lang="en-US"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6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Biologie</a:t>
            </a:r>
            <a:r>
              <a:rPr lang="en-US"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und Umwelt</a:t>
            </a:r>
            <a:endParaRPr lang="en-US" sz="2600" dirty="0">
              <a:effectLst>
                <a:outerShdw blurRad="38100" dist="38100" dir="2700000" algn="tl">
                  <a:srgbClr val="000000">
                    <a:alpha val="43137"/>
                  </a:srgbClr>
                </a:outerShdw>
              </a:effectLst>
            </a:endParaRPr>
          </a:p>
        </p:txBody>
      </p:sp>
      <p:pic>
        <p:nvPicPr>
          <p:cNvPr id="8" name="Picture 2" descr="C:\Users\sblair\Documents\Powerpoint\Lectures\Lectures 2013\New slides for 2013\Spore MRT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657600"/>
            <a:ext cx="251762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drbrianparr.files.wordpress.com/2015/03/los_angeles_-_echangeur_autoroute_110_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32" y="564655"/>
            <a:ext cx="2650067" cy="17680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atic.caloriecount.about.com/newsletter/full/newsletter_1595647_34a253f0ab3e1f223f1c538602e609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800456"/>
            <a:ext cx="2224614" cy="17618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hildhoodobesitynews.com/wp-content/uploads/2013/01/Sedentary-Lifestyle-couch-pota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723019"/>
            <a:ext cx="3043826" cy="1692473"/>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4102" name="Picture 6" descr="http://spreadthehealthbu.files.wordpress.com/2013/11/processed-food2.png"/>
          <p:cNvPicPr>
            <a:picLocks noChangeAspect="1" noChangeArrowheads="1"/>
          </p:cNvPicPr>
          <p:nvPr/>
        </p:nvPicPr>
        <p:blipFill rotWithShape="1">
          <a:blip r:embed="rId8">
            <a:extLst>
              <a:ext uri="{28A0092B-C50C-407E-A947-70E740481C1C}">
                <a14:useLocalDpi xmlns:a14="http://schemas.microsoft.com/office/drawing/2010/main" val="0"/>
              </a:ext>
            </a:extLst>
          </a:blip>
          <a:srcRect t="5823" b="6143"/>
          <a:stretch/>
        </p:blipFill>
        <p:spPr bwMode="auto">
          <a:xfrm>
            <a:off x="4922421" y="1818216"/>
            <a:ext cx="1981200" cy="174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298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382000" cy="4525963"/>
          </a:xfrm>
        </p:spPr>
        <p:txBody>
          <a:bodyPr>
            <a:normAutofit/>
          </a:bodyPr>
          <a:lstStyle/>
          <a:p>
            <a:pPr>
              <a:buClr>
                <a:schemeClr val="tx2">
                  <a:lumMod val="50000"/>
                </a:schemeClr>
              </a:buClr>
            </a:pPr>
            <a:endParaRPr lang="en-US" sz="1200" b="0" i="1" dirty="0">
              <a:solidFill>
                <a:schemeClr val="bg2">
                  <a:lumMod val="10000"/>
                </a:schemeClr>
              </a:solidFill>
            </a:endParaRPr>
          </a:p>
          <a:p>
            <a:pPr marL="342900" indent="-342900">
              <a:spcAft>
                <a:spcPts val="0"/>
              </a:spcAft>
              <a:buClr>
                <a:schemeClr val="tx2">
                  <a:lumMod val="50000"/>
                </a:schemeClr>
              </a:buClr>
              <a:buFont typeface="Wingdings" panose="05000000000000000000" pitchFamily="2" charset="2"/>
              <a:buChar char="§"/>
            </a:pPr>
            <a:r>
              <a:rPr lang="en-US" sz="2000" b="0" dirty="0" err="1" smtClean="0">
                <a:solidFill>
                  <a:schemeClr val="bg2">
                    <a:lumMod val="10000"/>
                  </a:schemeClr>
                </a:solidFill>
              </a:rPr>
              <a:t>Gewichtszunahme</a:t>
            </a:r>
            <a:r>
              <a:rPr lang="en-US" sz="2000" b="0" dirty="0" smtClean="0">
                <a:solidFill>
                  <a:schemeClr val="bg2">
                    <a:lumMod val="10000"/>
                  </a:schemeClr>
                </a:solidFill>
              </a:rPr>
              <a:t> </a:t>
            </a:r>
            <a:r>
              <a:rPr lang="en-US" sz="2000" b="0" dirty="0" err="1" smtClean="0">
                <a:solidFill>
                  <a:schemeClr val="bg2">
                    <a:lumMod val="10000"/>
                  </a:schemeClr>
                </a:solidFill>
              </a:rPr>
              <a:t>als</a:t>
            </a:r>
            <a:r>
              <a:rPr lang="en-US" sz="2000" b="0" dirty="0" smtClean="0">
                <a:solidFill>
                  <a:schemeClr val="bg2">
                    <a:lumMod val="10000"/>
                  </a:schemeClr>
                </a:solidFill>
              </a:rPr>
              <a:t> </a:t>
            </a:r>
            <a:r>
              <a:rPr lang="en-US" sz="2000" dirty="0" err="1" smtClean="0">
                <a:solidFill>
                  <a:schemeClr val="bg2">
                    <a:lumMod val="10000"/>
                  </a:schemeClr>
                </a:solidFill>
              </a:rPr>
              <a:t>biologische</a:t>
            </a:r>
            <a:r>
              <a:rPr lang="en-US" sz="2000" dirty="0" smtClean="0">
                <a:solidFill>
                  <a:schemeClr val="bg2">
                    <a:lumMod val="10000"/>
                  </a:schemeClr>
                </a:solidFill>
              </a:rPr>
              <a:t> </a:t>
            </a:r>
            <a:r>
              <a:rPr lang="en-US" sz="2000" dirty="0" err="1" smtClean="0">
                <a:solidFill>
                  <a:schemeClr val="bg2">
                    <a:lumMod val="10000"/>
                  </a:schemeClr>
                </a:solidFill>
              </a:rPr>
              <a:t>Anpassung</a:t>
            </a:r>
            <a:r>
              <a:rPr lang="en-US" sz="2000" dirty="0" smtClean="0">
                <a:solidFill>
                  <a:schemeClr val="bg2">
                    <a:lumMod val="10000"/>
                  </a:schemeClr>
                </a:solidFill>
              </a:rPr>
              <a:t> </a:t>
            </a:r>
            <a:r>
              <a:rPr lang="en-US" sz="2000" dirty="0" err="1" smtClean="0">
                <a:solidFill>
                  <a:schemeClr val="bg2">
                    <a:lumMod val="10000"/>
                  </a:schemeClr>
                </a:solidFill>
              </a:rPr>
              <a:t>zur</a:t>
            </a:r>
            <a:r>
              <a:rPr lang="en-US" sz="2000" dirty="0" smtClean="0">
                <a:solidFill>
                  <a:schemeClr val="bg2">
                    <a:lumMod val="10000"/>
                  </a:schemeClr>
                </a:solidFill>
              </a:rPr>
              <a:t> </a:t>
            </a:r>
            <a:r>
              <a:rPr lang="en-US" sz="2000" dirty="0" err="1" smtClean="0">
                <a:solidFill>
                  <a:schemeClr val="bg2">
                    <a:lumMod val="10000"/>
                  </a:schemeClr>
                </a:solidFill>
              </a:rPr>
              <a:t>Aufrechterhaltung</a:t>
            </a:r>
            <a:r>
              <a:rPr lang="en-US" sz="2000" dirty="0" smtClean="0">
                <a:solidFill>
                  <a:schemeClr val="bg2">
                    <a:lumMod val="10000"/>
                  </a:schemeClr>
                </a:solidFill>
              </a:rPr>
              <a:t> des </a:t>
            </a:r>
            <a:r>
              <a:rPr lang="en-US" sz="2000" dirty="0" err="1" smtClean="0">
                <a:solidFill>
                  <a:schemeClr val="bg2">
                    <a:lumMod val="10000"/>
                  </a:schemeClr>
                </a:solidFill>
              </a:rPr>
              <a:t>Kalorienumsatzes</a:t>
            </a:r>
            <a:r>
              <a:rPr lang="en-US" sz="2000" dirty="0" smtClean="0">
                <a:solidFill>
                  <a:schemeClr val="bg2">
                    <a:lumMod val="10000"/>
                  </a:schemeClr>
                </a:solidFill>
              </a:rPr>
              <a:t> </a:t>
            </a:r>
            <a:r>
              <a:rPr lang="en-US" sz="1200" b="0" i="1" dirty="0" smtClean="0">
                <a:solidFill>
                  <a:schemeClr val="bg2">
                    <a:lumMod val="10000"/>
                  </a:schemeClr>
                </a:solidFill>
              </a:rPr>
              <a:t>(</a:t>
            </a:r>
            <a:r>
              <a:rPr lang="en-US" sz="1200" b="0" i="1" dirty="0" err="1" smtClean="0">
                <a:solidFill>
                  <a:schemeClr val="bg2">
                    <a:lumMod val="10000"/>
                  </a:schemeClr>
                </a:solidFill>
              </a:rPr>
              <a:t>Chaput</a:t>
            </a:r>
            <a:r>
              <a:rPr lang="en-US" sz="1200" b="0" i="1" dirty="0" smtClean="0">
                <a:solidFill>
                  <a:schemeClr val="bg2">
                    <a:lumMod val="10000"/>
                  </a:schemeClr>
                </a:solidFill>
              </a:rPr>
              <a:t> </a:t>
            </a:r>
            <a:r>
              <a:rPr lang="en-US" sz="1200" b="0" i="1" dirty="0">
                <a:solidFill>
                  <a:schemeClr val="bg2">
                    <a:lumMod val="10000"/>
                  </a:schemeClr>
                </a:solidFill>
              </a:rPr>
              <a:t>et al. </a:t>
            </a:r>
            <a:r>
              <a:rPr lang="en-US" sz="1200" b="0" i="1" dirty="0" smtClean="0">
                <a:solidFill>
                  <a:schemeClr val="bg2">
                    <a:lumMod val="10000"/>
                  </a:schemeClr>
                </a:solidFill>
              </a:rPr>
              <a:t>2011</a:t>
            </a:r>
            <a:r>
              <a:rPr lang="en-US" sz="1200" b="0" i="1" dirty="0">
                <a:solidFill>
                  <a:schemeClr val="bg2">
                    <a:lumMod val="10000"/>
                  </a:schemeClr>
                </a:solidFill>
              </a:rPr>
              <a:t>)</a:t>
            </a:r>
          </a:p>
          <a:p>
            <a:pPr marL="800100" lvl="1" indent="-342900">
              <a:buClr>
                <a:schemeClr val="tx2">
                  <a:lumMod val="50000"/>
                </a:schemeClr>
              </a:buClr>
              <a:buFont typeface="Wingdings" panose="05000000000000000000" pitchFamily="2" charset="2"/>
              <a:buChar char="§"/>
            </a:pPr>
            <a:r>
              <a:rPr lang="en-US" sz="1800" b="0" dirty="0" err="1" smtClean="0">
                <a:solidFill>
                  <a:schemeClr val="bg2">
                    <a:lumMod val="10000"/>
                  </a:schemeClr>
                </a:solidFill>
              </a:rPr>
              <a:t>Erhöhtes</a:t>
            </a:r>
            <a:r>
              <a:rPr lang="en-US" sz="1800" b="0" dirty="0" smtClean="0">
                <a:solidFill>
                  <a:schemeClr val="bg2">
                    <a:lumMod val="10000"/>
                  </a:schemeClr>
                </a:solidFill>
              </a:rPr>
              <a:t> </a:t>
            </a:r>
            <a:r>
              <a:rPr lang="en-US" sz="1800" b="0" dirty="0" err="1" smtClean="0">
                <a:solidFill>
                  <a:schemeClr val="bg2">
                    <a:lumMod val="10000"/>
                  </a:schemeClr>
                </a:solidFill>
              </a:rPr>
              <a:t>Körpergewicht</a:t>
            </a:r>
            <a:r>
              <a:rPr lang="en-US" sz="1800" b="0" dirty="0" smtClean="0">
                <a:solidFill>
                  <a:schemeClr val="bg2">
                    <a:lumMod val="10000"/>
                  </a:schemeClr>
                </a:solidFill>
              </a:rPr>
              <a:t> </a:t>
            </a:r>
            <a:r>
              <a:rPr lang="en-US" sz="1800" b="0" dirty="0" err="1" smtClean="0">
                <a:solidFill>
                  <a:schemeClr val="bg2">
                    <a:lumMod val="10000"/>
                  </a:schemeClr>
                </a:solidFill>
              </a:rPr>
              <a:t>erlaubt</a:t>
            </a:r>
            <a:r>
              <a:rPr lang="en-US" sz="1800" b="0" dirty="0" smtClean="0">
                <a:solidFill>
                  <a:schemeClr val="bg2">
                    <a:lumMod val="10000"/>
                  </a:schemeClr>
                </a:solidFill>
              </a:rPr>
              <a:t> </a:t>
            </a:r>
            <a:r>
              <a:rPr lang="en-US" sz="1800" b="0" dirty="0" err="1" smtClean="0">
                <a:solidFill>
                  <a:schemeClr val="bg2">
                    <a:lumMod val="10000"/>
                  </a:schemeClr>
                </a:solidFill>
              </a:rPr>
              <a:t>hohen</a:t>
            </a:r>
            <a:r>
              <a:rPr lang="en-US" sz="1800" b="0" dirty="0" smtClean="0">
                <a:solidFill>
                  <a:schemeClr val="bg2">
                    <a:lumMod val="10000"/>
                  </a:schemeClr>
                </a:solidFill>
              </a:rPr>
              <a:t> </a:t>
            </a:r>
            <a:r>
              <a:rPr lang="en-US" sz="1800" b="0" dirty="0" err="1" smtClean="0">
                <a:solidFill>
                  <a:schemeClr val="bg2">
                    <a:lumMod val="10000"/>
                  </a:schemeClr>
                </a:solidFill>
              </a:rPr>
              <a:t>Energieumsatz</a:t>
            </a:r>
            <a:r>
              <a:rPr lang="en-US" sz="1800" b="0" dirty="0" smtClean="0">
                <a:solidFill>
                  <a:schemeClr val="bg2">
                    <a:lumMod val="10000"/>
                  </a:schemeClr>
                </a:solidFill>
              </a:rPr>
              <a:t> </a:t>
            </a:r>
            <a:r>
              <a:rPr lang="en-US" sz="1800" b="0" dirty="0" err="1" smtClean="0">
                <a:solidFill>
                  <a:schemeClr val="bg2">
                    <a:lumMod val="10000"/>
                  </a:schemeClr>
                </a:solidFill>
              </a:rPr>
              <a:t>bei</a:t>
            </a:r>
            <a:r>
              <a:rPr lang="en-US" sz="1800" b="0" dirty="0" smtClean="0">
                <a:solidFill>
                  <a:schemeClr val="bg2">
                    <a:lumMod val="10000"/>
                  </a:schemeClr>
                </a:solidFill>
              </a:rPr>
              <a:t> </a:t>
            </a:r>
            <a:r>
              <a:rPr lang="en-US" sz="1800" b="0" dirty="0" err="1" smtClean="0">
                <a:solidFill>
                  <a:schemeClr val="bg2">
                    <a:lumMod val="10000"/>
                  </a:schemeClr>
                </a:solidFill>
              </a:rPr>
              <a:t>geringer</a:t>
            </a:r>
            <a:r>
              <a:rPr lang="en-US" sz="1800" b="0" dirty="0" smtClean="0">
                <a:solidFill>
                  <a:schemeClr val="bg2">
                    <a:lumMod val="10000"/>
                  </a:schemeClr>
                </a:solidFill>
              </a:rPr>
              <a:t> KA</a:t>
            </a:r>
            <a:endParaRPr lang="en-US" sz="1800" b="0" dirty="0">
              <a:solidFill>
                <a:schemeClr val="bg2">
                  <a:lumMod val="10000"/>
                </a:schemeClr>
              </a:solidFill>
            </a:endParaRPr>
          </a:p>
          <a:p>
            <a:pPr marL="342900" indent="-342900">
              <a:buClr>
                <a:schemeClr val="tx2">
                  <a:lumMod val="50000"/>
                </a:schemeClr>
              </a:buClr>
              <a:buFont typeface="Wingdings" panose="05000000000000000000" pitchFamily="2" charset="2"/>
              <a:buChar char="§"/>
            </a:pPr>
            <a:endParaRPr lang="en-US" b="0" dirty="0" smtClean="0">
              <a:solidFill>
                <a:schemeClr val="bg2">
                  <a:lumMod val="10000"/>
                </a:schemeClr>
              </a:solidFill>
            </a:endParaRPr>
          </a:p>
          <a:p>
            <a:pPr marL="342900" indent="-342900">
              <a:buClr>
                <a:schemeClr val="tx2">
                  <a:lumMod val="50000"/>
                </a:schemeClr>
              </a:buClr>
              <a:buFont typeface="Wingdings" panose="05000000000000000000" pitchFamily="2" charset="2"/>
              <a:buChar char="§"/>
            </a:pPr>
            <a:r>
              <a:rPr lang="en-US" sz="2000" b="0" dirty="0" err="1" smtClean="0">
                <a:solidFill>
                  <a:schemeClr val="bg2">
                    <a:lumMod val="10000"/>
                  </a:schemeClr>
                </a:solidFill>
              </a:rPr>
              <a:t>Menschliche</a:t>
            </a:r>
            <a:r>
              <a:rPr lang="en-US" sz="2000" b="0" dirty="0" smtClean="0">
                <a:solidFill>
                  <a:schemeClr val="bg2">
                    <a:lumMod val="10000"/>
                  </a:schemeClr>
                </a:solidFill>
              </a:rPr>
              <a:t> </a:t>
            </a:r>
            <a:r>
              <a:rPr lang="en-US" sz="2000" b="0" dirty="0" err="1" smtClean="0">
                <a:solidFill>
                  <a:schemeClr val="bg2">
                    <a:lumMod val="10000"/>
                  </a:schemeClr>
                </a:solidFill>
              </a:rPr>
              <a:t>Physiolgie</a:t>
            </a:r>
            <a:r>
              <a:rPr lang="en-US" sz="2000" b="0" dirty="0" smtClean="0">
                <a:solidFill>
                  <a:schemeClr val="bg2">
                    <a:lumMod val="10000"/>
                  </a:schemeClr>
                </a:solidFill>
              </a:rPr>
              <a:t> </a:t>
            </a:r>
            <a:r>
              <a:rPr lang="en-US" sz="2000" b="0" dirty="0" err="1" smtClean="0">
                <a:solidFill>
                  <a:schemeClr val="bg2">
                    <a:lumMod val="10000"/>
                  </a:schemeClr>
                </a:solidFill>
              </a:rPr>
              <a:t>während</a:t>
            </a:r>
            <a:r>
              <a:rPr lang="en-US" sz="2000" b="0" dirty="0" smtClean="0">
                <a:solidFill>
                  <a:schemeClr val="bg2">
                    <a:lumMod val="10000"/>
                  </a:schemeClr>
                </a:solidFill>
              </a:rPr>
              <a:t> </a:t>
            </a:r>
            <a:r>
              <a:rPr lang="en-US" sz="2000" b="0" dirty="0" err="1" smtClean="0">
                <a:solidFill>
                  <a:schemeClr val="bg2">
                    <a:lumMod val="10000"/>
                  </a:schemeClr>
                </a:solidFill>
              </a:rPr>
              <a:t>hoher</a:t>
            </a:r>
            <a:r>
              <a:rPr lang="en-US" sz="2000" b="0" dirty="0" smtClean="0">
                <a:solidFill>
                  <a:schemeClr val="bg2">
                    <a:lumMod val="10000"/>
                  </a:schemeClr>
                </a:solidFill>
              </a:rPr>
              <a:t> </a:t>
            </a:r>
            <a:r>
              <a:rPr lang="en-US" sz="2000" b="0" dirty="0" err="1" smtClean="0">
                <a:solidFill>
                  <a:schemeClr val="bg2">
                    <a:lumMod val="10000"/>
                  </a:schemeClr>
                </a:solidFill>
              </a:rPr>
              <a:t>körperlicher</a:t>
            </a:r>
            <a:r>
              <a:rPr lang="en-US" sz="2000" b="0" dirty="0" smtClean="0">
                <a:solidFill>
                  <a:schemeClr val="bg2">
                    <a:lumMod val="10000"/>
                  </a:schemeClr>
                </a:solidFill>
              </a:rPr>
              <a:t> </a:t>
            </a:r>
            <a:r>
              <a:rPr lang="en-US" sz="2000" b="0" dirty="0" err="1" smtClean="0">
                <a:solidFill>
                  <a:schemeClr val="bg2">
                    <a:lumMod val="10000"/>
                  </a:schemeClr>
                </a:solidFill>
              </a:rPr>
              <a:t>Belastung</a:t>
            </a:r>
            <a:r>
              <a:rPr lang="en-US" sz="2000" b="0" dirty="0" smtClean="0">
                <a:solidFill>
                  <a:schemeClr val="bg2">
                    <a:lumMod val="10000"/>
                  </a:schemeClr>
                </a:solidFill>
              </a:rPr>
              <a:t> </a:t>
            </a:r>
            <a:r>
              <a:rPr lang="en-US" sz="2000" b="0" dirty="0" err="1" smtClean="0">
                <a:solidFill>
                  <a:schemeClr val="bg2">
                    <a:lumMod val="10000"/>
                  </a:schemeClr>
                </a:solidFill>
              </a:rPr>
              <a:t>entwickelt</a:t>
            </a:r>
            <a:r>
              <a:rPr lang="en-US" sz="2000" b="0" dirty="0" smtClean="0">
                <a:solidFill>
                  <a:schemeClr val="bg2">
                    <a:lumMod val="10000"/>
                  </a:schemeClr>
                </a:solidFill>
              </a:rPr>
              <a:t> </a:t>
            </a:r>
          </a:p>
          <a:p>
            <a:pPr marL="0" indent="0" algn="r">
              <a:buClr>
                <a:schemeClr val="tx2">
                  <a:lumMod val="50000"/>
                </a:schemeClr>
              </a:buClr>
              <a:buNone/>
            </a:pPr>
            <a:r>
              <a:rPr lang="en-US" sz="1200" b="0" i="1" dirty="0" smtClean="0">
                <a:solidFill>
                  <a:schemeClr val="bg2">
                    <a:lumMod val="10000"/>
                  </a:schemeClr>
                </a:solidFill>
              </a:rPr>
              <a:t>(</a:t>
            </a:r>
            <a:r>
              <a:rPr lang="en-US" sz="1200" b="0" i="1" dirty="0">
                <a:solidFill>
                  <a:schemeClr val="bg2">
                    <a:lumMod val="10000"/>
                  </a:schemeClr>
                </a:solidFill>
              </a:rPr>
              <a:t>Leonard </a:t>
            </a:r>
            <a:r>
              <a:rPr lang="en-US" sz="1200" b="0" i="1" dirty="0" smtClean="0">
                <a:solidFill>
                  <a:schemeClr val="bg2">
                    <a:lumMod val="10000"/>
                  </a:schemeClr>
                </a:solidFill>
              </a:rPr>
              <a:t>2010</a:t>
            </a:r>
            <a:r>
              <a:rPr lang="en-US" sz="1200" b="0" i="1" dirty="0">
                <a:solidFill>
                  <a:schemeClr val="bg2">
                    <a:lumMod val="10000"/>
                  </a:schemeClr>
                </a:solidFill>
              </a:rPr>
              <a:t>)</a:t>
            </a:r>
          </a:p>
          <a:p>
            <a:pPr marL="800100" lvl="1" indent="-342900">
              <a:buClr>
                <a:schemeClr val="tx2">
                  <a:lumMod val="50000"/>
                </a:schemeClr>
              </a:buClr>
              <a:buFont typeface="Wingdings" panose="05000000000000000000" pitchFamily="2" charset="2"/>
              <a:buChar char="§"/>
            </a:pPr>
            <a:r>
              <a:rPr lang="en-US" sz="1800" b="0" dirty="0" err="1" smtClean="0">
                <a:solidFill>
                  <a:schemeClr val="bg2">
                    <a:lumMod val="10000"/>
                  </a:schemeClr>
                </a:solidFill>
              </a:rPr>
              <a:t>Kalorienverbrauch</a:t>
            </a:r>
            <a:r>
              <a:rPr lang="en-US" sz="1800" b="0" dirty="0" smtClean="0">
                <a:solidFill>
                  <a:schemeClr val="bg2">
                    <a:lumMod val="10000"/>
                  </a:schemeClr>
                </a:solidFill>
              </a:rPr>
              <a:t> </a:t>
            </a:r>
            <a:r>
              <a:rPr lang="en-US" sz="1800" b="0" dirty="0" err="1" smtClean="0">
                <a:solidFill>
                  <a:schemeClr val="bg2">
                    <a:lumMod val="10000"/>
                  </a:schemeClr>
                </a:solidFill>
              </a:rPr>
              <a:t>reguliert</a:t>
            </a:r>
            <a:r>
              <a:rPr lang="en-US" sz="1800" b="0" dirty="0" smtClean="0">
                <a:solidFill>
                  <a:schemeClr val="bg2">
                    <a:lumMod val="10000"/>
                  </a:schemeClr>
                </a:solidFill>
              </a:rPr>
              <a:t> auf </a:t>
            </a:r>
            <a:r>
              <a:rPr lang="en-US" sz="1800" b="0" dirty="0" err="1" smtClean="0">
                <a:solidFill>
                  <a:schemeClr val="bg2">
                    <a:lumMod val="10000"/>
                  </a:schemeClr>
                </a:solidFill>
              </a:rPr>
              <a:t>Grund</a:t>
            </a:r>
            <a:r>
              <a:rPr lang="en-US" sz="1800" b="0" dirty="0" smtClean="0">
                <a:solidFill>
                  <a:schemeClr val="bg2">
                    <a:lumMod val="10000"/>
                  </a:schemeClr>
                </a:solidFill>
              </a:rPr>
              <a:t> </a:t>
            </a:r>
            <a:r>
              <a:rPr lang="en-US" sz="1800" b="0" dirty="0" err="1" smtClean="0">
                <a:solidFill>
                  <a:schemeClr val="bg2">
                    <a:lumMod val="10000"/>
                  </a:schemeClr>
                </a:solidFill>
              </a:rPr>
              <a:t>geringer</a:t>
            </a:r>
            <a:r>
              <a:rPr lang="en-US" sz="1800" b="0" dirty="0" smtClean="0">
                <a:solidFill>
                  <a:schemeClr val="bg2">
                    <a:lumMod val="10000"/>
                  </a:schemeClr>
                </a:solidFill>
              </a:rPr>
              <a:t> </a:t>
            </a:r>
            <a:r>
              <a:rPr lang="en-US" sz="1800" b="0" dirty="0" err="1" smtClean="0">
                <a:solidFill>
                  <a:schemeClr val="bg2">
                    <a:lumMod val="10000"/>
                  </a:schemeClr>
                </a:solidFill>
              </a:rPr>
              <a:t>Nahrungsversorgung</a:t>
            </a:r>
            <a:r>
              <a:rPr lang="en-US" sz="1800" b="0" dirty="0" smtClean="0">
                <a:solidFill>
                  <a:schemeClr val="bg2">
                    <a:lumMod val="10000"/>
                  </a:schemeClr>
                </a:solidFill>
              </a:rPr>
              <a:t> </a:t>
            </a:r>
          </a:p>
          <a:p>
            <a:pPr marL="457200" lvl="1" indent="0" algn="r">
              <a:buClr>
                <a:schemeClr val="tx2">
                  <a:lumMod val="50000"/>
                </a:schemeClr>
              </a:buClr>
              <a:buNone/>
            </a:pPr>
            <a:r>
              <a:rPr lang="en-US" sz="1200" b="0" i="1" dirty="0" smtClean="0">
                <a:solidFill>
                  <a:schemeClr val="bg2">
                    <a:lumMod val="10000"/>
                  </a:schemeClr>
                </a:solidFill>
              </a:rPr>
              <a:t>(</a:t>
            </a:r>
            <a:r>
              <a:rPr lang="en-US" sz="1200" b="0" i="1" dirty="0">
                <a:solidFill>
                  <a:schemeClr val="bg2">
                    <a:lumMod val="10000"/>
                  </a:schemeClr>
                </a:solidFill>
              </a:rPr>
              <a:t>Booth &amp; Lees </a:t>
            </a:r>
            <a:r>
              <a:rPr lang="en-US" sz="1200" b="0" i="1" dirty="0" smtClean="0">
                <a:solidFill>
                  <a:schemeClr val="bg2">
                    <a:lumMod val="10000"/>
                  </a:schemeClr>
                </a:solidFill>
              </a:rPr>
              <a:t>2006</a:t>
            </a:r>
            <a:r>
              <a:rPr lang="en-US" sz="1200" b="0" i="1" dirty="0">
                <a:solidFill>
                  <a:schemeClr val="bg2">
                    <a:lumMod val="10000"/>
                  </a:schemeClr>
                </a:solidFill>
              </a:rPr>
              <a:t>)</a:t>
            </a:r>
          </a:p>
          <a:p>
            <a:pPr marL="342900" indent="-342900">
              <a:buClr>
                <a:schemeClr val="tx2">
                  <a:lumMod val="50000"/>
                </a:schemeClr>
              </a:buClr>
              <a:buFont typeface="Wingdings" panose="05000000000000000000" pitchFamily="2" charset="2"/>
              <a:buChar char="§"/>
            </a:pPr>
            <a:endParaRPr lang="en-US" b="0" dirty="0">
              <a:solidFill>
                <a:schemeClr val="bg2">
                  <a:lumMod val="10000"/>
                </a:schemeClr>
              </a:solidFill>
            </a:endParaRPr>
          </a:p>
          <a:p>
            <a:pPr>
              <a:buClr>
                <a:schemeClr val="tx2">
                  <a:lumMod val="50000"/>
                </a:schemeClr>
              </a:buClr>
            </a:pPr>
            <a:endParaRPr lang="en-US" sz="1200" b="0" i="1" dirty="0">
              <a:solidFill>
                <a:schemeClr val="bg2">
                  <a:lumMod val="10000"/>
                </a:schemeClr>
              </a:solidFill>
            </a:endParaRPr>
          </a:p>
        </p:txBody>
      </p:sp>
      <p:pic>
        <p:nvPicPr>
          <p:cNvPr id="4" name="Grafik 3"/>
          <p:cNvPicPr>
            <a:picLocks noChangeAspect="1"/>
          </p:cNvPicPr>
          <p:nvPr/>
        </p:nvPicPr>
        <p:blipFill>
          <a:blip r:embed="rId3"/>
          <a:stretch>
            <a:fillRect/>
          </a:stretch>
        </p:blipFill>
        <p:spPr>
          <a:xfrm>
            <a:off x="6096000" y="228600"/>
            <a:ext cx="2886075" cy="2307051"/>
          </a:xfrm>
          <a:prstGeom prst="rect">
            <a:avLst/>
          </a:prstGeom>
        </p:spPr>
      </p:pic>
    </p:spTree>
    <p:extLst>
      <p:ext uri="{BB962C8B-B14F-4D97-AF65-F5344CB8AC3E}">
        <p14:creationId xmlns:p14="http://schemas.microsoft.com/office/powerpoint/2010/main" val="3881903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937252"/>
            <a:ext cx="9144000" cy="1362075"/>
          </a:xfrm>
        </p:spPr>
        <p:txBody>
          <a:bodyPr/>
          <a:lstStyle/>
          <a:p>
            <a:pPr algn="ctr"/>
            <a:r>
              <a:rPr lang="de-DE" dirty="0">
                <a:solidFill>
                  <a:schemeClr val="tx2"/>
                </a:solidFill>
              </a:rPr>
              <a:t>Bewegungsförderung - wie?</a:t>
            </a:r>
            <a:endParaRPr lang="en-US" dirty="0">
              <a:solidFill>
                <a:schemeClr val="tx2"/>
              </a:solidFill>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993" y="1808607"/>
            <a:ext cx="2362200" cy="2381250"/>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912" y="1664208"/>
            <a:ext cx="2395728" cy="2395728"/>
          </a:xfrm>
          <a:prstGeom prst="rect">
            <a:avLst/>
          </a:prstGeom>
        </p:spPr>
      </p:pic>
    </p:spTree>
    <p:extLst>
      <p:ext uri="{BB962C8B-B14F-4D97-AF65-F5344CB8AC3E}">
        <p14:creationId xmlns:p14="http://schemas.microsoft.com/office/powerpoint/2010/main" val="3856276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err="1" smtClean="0"/>
              <a:t>Historischer</a:t>
            </a:r>
            <a:r>
              <a:rPr lang="en-US" sz="3200" dirty="0" smtClean="0"/>
              <a:t> </a:t>
            </a:r>
            <a:r>
              <a:rPr lang="en-US" sz="3200" dirty="0" err="1" smtClean="0"/>
              <a:t>Überblick</a:t>
            </a:r>
            <a:endParaRPr lang="en-US" sz="3200" dirty="0"/>
          </a:p>
        </p:txBody>
      </p:sp>
      <p:sp>
        <p:nvSpPr>
          <p:cNvPr id="2" name="Content Placeholder 1"/>
          <p:cNvSpPr>
            <a:spLocks noGrp="1"/>
          </p:cNvSpPr>
          <p:nvPr>
            <p:ph sz="quarter" idx="13"/>
          </p:nvPr>
        </p:nvSpPr>
        <p:spPr>
          <a:xfrm>
            <a:off x="2133600" y="2590800"/>
            <a:ext cx="6744859" cy="3304612"/>
          </a:xfrm>
        </p:spPr>
        <p:txBody>
          <a:bodyPr>
            <a:normAutofit/>
          </a:bodyPr>
          <a:lstStyle/>
          <a:p>
            <a:pPr marL="0" indent="0">
              <a:buNone/>
            </a:pPr>
            <a:r>
              <a:rPr lang="en-US" sz="2000" dirty="0" smtClean="0"/>
              <a:t>Hippocrates (460-370BC) and Galen (130-200 BC): </a:t>
            </a:r>
          </a:p>
          <a:p>
            <a:pPr marL="0" indent="0">
              <a:buNone/>
            </a:pPr>
            <a:r>
              <a:rPr lang="en-US" sz="2000" b="1" dirty="0" err="1" smtClean="0"/>
              <a:t>Fehlende</a:t>
            </a:r>
            <a:r>
              <a:rPr lang="en-US" sz="2000" b="1" dirty="0" smtClean="0"/>
              <a:t> </a:t>
            </a:r>
            <a:r>
              <a:rPr lang="en-US" sz="2000" b="1" dirty="0" err="1" smtClean="0"/>
              <a:t>körperliche</a:t>
            </a:r>
            <a:r>
              <a:rPr lang="en-US" sz="2000" b="1" dirty="0" smtClean="0"/>
              <a:t> </a:t>
            </a:r>
            <a:r>
              <a:rPr lang="en-US" sz="2000" b="1" dirty="0" err="1" smtClean="0"/>
              <a:t>Aktivität</a:t>
            </a:r>
            <a:r>
              <a:rPr lang="en-US" sz="2000" b="1" dirty="0" smtClean="0"/>
              <a:t> </a:t>
            </a:r>
            <a:r>
              <a:rPr lang="en-US" sz="2000" b="1" dirty="0" err="1" smtClean="0"/>
              <a:t>schaded</a:t>
            </a:r>
            <a:r>
              <a:rPr lang="en-US" sz="2000" b="1" dirty="0" smtClean="0"/>
              <a:t> Gesundheit</a:t>
            </a:r>
          </a:p>
          <a:p>
            <a:endParaRPr lang="en-US" sz="2000" dirty="0" smtClean="0"/>
          </a:p>
          <a:p>
            <a:pPr marL="0" indent="0">
              <a:spcBef>
                <a:spcPts val="1200"/>
              </a:spcBef>
              <a:buNone/>
            </a:pPr>
            <a:r>
              <a:rPr lang="en-US" sz="2000" dirty="0" err="1" smtClean="0"/>
              <a:t>Ramazzini</a:t>
            </a:r>
            <a:r>
              <a:rPr lang="en-US" sz="2000" dirty="0" smtClean="0"/>
              <a:t> </a:t>
            </a:r>
            <a:r>
              <a:rPr lang="en-US" sz="2000" dirty="0" smtClean="0"/>
              <a:t>(1633-1714): </a:t>
            </a:r>
          </a:p>
          <a:p>
            <a:pPr marL="0" indent="0">
              <a:spcBef>
                <a:spcPts val="0"/>
              </a:spcBef>
              <a:buNone/>
            </a:pPr>
            <a:r>
              <a:rPr lang="en-US" sz="2000" b="1" dirty="0" err="1" smtClean="0"/>
              <a:t>Aktive</a:t>
            </a:r>
            <a:r>
              <a:rPr lang="en-US" sz="2000" b="1" dirty="0" smtClean="0"/>
              <a:t> </a:t>
            </a:r>
            <a:r>
              <a:rPr lang="en-US" sz="2000" b="1" dirty="0" err="1" smtClean="0"/>
              <a:t>Berufe</a:t>
            </a:r>
            <a:r>
              <a:rPr lang="en-US" sz="2000" b="1" dirty="0" smtClean="0"/>
              <a:t> </a:t>
            </a:r>
            <a:r>
              <a:rPr lang="en-US" sz="2000" b="1" dirty="0" err="1" smtClean="0"/>
              <a:t>haben</a:t>
            </a:r>
            <a:r>
              <a:rPr lang="en-US" sz="2000" b="1" dirty="0" smtClean="0"/>
              <a:t> </a:t>
            </a:r>
            <a:r>
              <a:rPr lang="en-US" sz="2000" b="1" dirty="0" err="1" smtClean="0"/>
              <a:t>geringeres</a:t>
            </a:r>
            <a:r>
              <a:rPr lang="en-US" sz="2000" b="1" dirty="0" smtClean="0"/>
              <a:t> </a:t>
            </a:r>
            <a:r>
              <a:rPr lang="en-US" sz="2000" b="1" dirty="0" err="1" smtClean="0"/>
              <a:t>gesundheitliches</a:t>
            </a:r>
            <a:r>
              <a:rPr lang="en-US" sz="2000" b="1" dirty="0" smtClean="0"/>
              <a:t> </a:t>
            </a:r>
            <a:r>
              <a:rPr lang="en-US" sz="2000" b="1" dirty="0" err="1" smtClean="0"/>
              <a:t>Risiko</a:t>
            </a:r>
            <a:r>
              <a:rPr lang="en-US" sz="2000" b="1" dirty="0" smtClean="0"/>
              <a:t> </a:t>
            </a:r>
            <a:r>
              <a:rPr lang="en-US" sz="2000" b="1" dirty="0" err="1" smtClean="0"/>
              <a:t>als</a:t>
            </a:r>
            <a:r>
              <a:rPr lang="en-US" sz="2000" b="1" dirty="0" smtClean="0"/>
              <a:t> </a:t>
            </a:r>
            <a:r>
              <a:rPr lang="en-US" sz="2000" b="1" dirty="0" err="1" smtClean="0"/>
              <a:t>Inaktive</a:t>
            </a:r>
            <a:r>
              <a:rPr lang="en-US" sz="2000" b="1" dirty="0" smtClean="0"/>
              <a:t> </a:t>
            </a:r>
            <a:r>
              <a:rPr lang="en-US" sz="2000" b="1" dirty="0" err="1" smtClean="0"/>
              <a:t>Berufe</a:t>
            </a:r>
            <a:endParaRPr lang="en-US" sz="2000" b="1" dirty="0" smtClean="0"/>
          </a:p>
          <a:p>
            <a:pPr marL="0" indent="0">
              <a:spcBef>
                <a:spcPts val="0"/>
              </a:spcBef>
              <a:buNone/>
            </a:pPr>
            <a:endParaRPr lang="de-DE" sz="2600" b="1" dirty="0"/>
          </a:p>
          <a:p>
            <a:pPr marL="0" indent="0">
              <a:buNone/>
            </a:pPr>
            <a:r>
              <a:rPr lang="en-US" sz="2000" dirty="0"/>
              <a:t>Paracelsus (1493-1541): </a:t>
            </a:r>
          </a:p>
          <a:p>
            <a:pPr marL="0" indent="0">
              <a:spcBef>
                <a:spcPts val="0"/>
              </a:spcBef>
              <a:buNone/>
            </a:pPr>
            <a:r>
              <a:rPr lang="en-US" sz="2000" b="1" dirty="0" err="1"/>
              <a:t>Alle</a:t>
            </a:r>
            <a:r>
              <a:rPr lang="en-US" sz="2000" b="1" dirty="0"/>
              <a:t> </a:t>
            </a:r>
            <a:r>
              <a:rPr lang="en-US" sz="2000" b="1" dirty="0" err="1"/>
              <a:t>Substanzen</a:t>
            </a:r>
            <a:r>
              <a:rPr lang="en-US" sz="2000" b="1" dirty="0"/>
              <a:t> </a:t>
            </a:r>
            <a:r>
              <a:rPr lang="en-US" sz="2000" b="1" dirty="0" err="1"/>
              <a:t>sind</a:t>
            </a:r>
            <a:r>
              <a:rPr lang="en-US" sz="2000" b="1" dirty="0"/>
              <a:t> “Gift” falls </a:t>
            </a:r>
            <a:r>
              <a:rPr lang="en-US" sz="2000" b="1" dirty="0" err="1"/>
              <a:t>überdosiert</a:t>
            </a:r>
            <a:endParaRPr lang="en-US" sz="2000" b="1" dirty="0"/>
          </a:p>
          <a:p>
            <a:pPr marL="0" indent="0">
              <a:spcBef>
                <a:spcPts val="0"/>
              </a:spcBef>
              <a:buNone/>
            </a:pPr>
            <a:endParaRPr lang="en-US" sz="2000" b="1" dirty="0"/>
          </a:p>
        </p:txBody>
      </p:sp>
      <p:pic>
        <p:nvPicPr>
          <p:cNvPr id="2054" name="Picture 6" descr="http://www.pbs.org/wgbh/nova/assets/img/hippocratic-oath-today/image-0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49041"/>
            <a:ext cx="782607" cy="8832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amousbiologists.org/wp-content/uploads/2013/06/g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43" y="2445899"/>
            <a:ext cx="775453" cy="10895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tqn.com/y/historymedren/1/S/V/E/2/para_200g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243" y="5105400"/>
            <a:ext cx="750450" cy="9062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dec.ufcg.edu.br/biografias/bernram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243" y="3860215"/>
            <a:ext cx="742800" cy="106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60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75467"/>
            <a:ext cx="8686799" cy="3450696"/>
          </a:xfrm>
        </p:spPr>
        <p:txBody>
          <a:bodyPr>
            <a:normAutofit/>
          </a:bodyPr>
          <a:lstStyle/>
          <a:p>
            <a:pPr>
              <a:spcBef>
                <a:spcPts val="1200"/>
              </a:spcBef>
              <a:buClr>
                <a:schemeClr val="tx2"/>
              </a:buClr>
            </a:pPr>
            <a:r>
              <a:rPr lang="en-US" sz="2000" b="1" dirty="0" err="1" smtClean="0"/>
              <a:t>Geringer</a:t>
            </a:r>
            <a:r>
              <a:rPr lang="en-US" sz="2000" b="1" dirty="0" smtClean="0"/>
              <a:t> </a:t>
            </a:r>
            <a:r>
              <a:rPr lang="en-US" sz="2000" b="1" dirty="0" err="1" smtClean="0"/>
              <a:t>Effekt</a:t>
            </a:r>
            <a:r>
              <a:rPr lang="en-US" sz="2000" b="1" dirty="0" smtClean="0"/>
              <a:t> von </a:t>
            </a:r>
            <a:r>
              <a:rPr lang="en-US" sz="2000" b="1" dirty="0" err="1" smtClean="0"/>
              <a:t>aktiven</a:t>
            </a:r>
            <a:r>
              <a:rPr lang="en-US" sz="2000" b="1" dirty="0" smtClean="0"/>
              <a:t> Transport auf </a:t>
            </a:r>
            <a:r>
              <a:rPr lang="en-US" sz="2000" b="1" dirty="0" err="1" smtClean="0"/>
              <a:t>Kalorienverbrauch</a:t>
            </a:r>
            <a:r>
              <a:rPr lang="en-US" sz="2000" b="1" dirty="0" smtClean="0"/>
              <a:t> </a:t>
            </a:r>
            <a:r>
              <a:rPr lang="en-US" sz="1200" i="1" dirty="0" smtClean="0"/>
              <a:t>(</a:t>
            </a:r>
            <a:r>
              <a:rPr lang="en-US" sz="1200" i="1" dirty="0" err="1" smtClean="0"/>
              <a:t>Csizmadi</a:t>
            </a:r>
            <a:r>
              <a:rPr lang="en-US" sz="1200" i="1" dirty="0" smtClean="0"/>
              <a:t> et </a:t>
            </a:r>
            <a:r>
              <a:rPr lang="en-US" sz="1200" i="1" dirty="0" smtClean="0"/>
              <a:t>al. 2011</a:t>
            </a:r>
            <a:r>
              <a:rPr lang="en-US" sz="1200" i="1" dirty="0" smtClean="0"/>
              <a:t>)</a:t>
            </a:r>
          </a:p>
          <a:p>
            <a:pPr lvl="1">
              <a:spcBef>
                <a:spcPts val="1200"/>
              </a:spcBef>
              <a:buClr>
                <a:schemeClr val="tx2"/>
              </a:buClr>
            </a:pPr>
            <a:r>
              <a:rPr lang="en-US" sz="1800" dirty="0" err="1" smtClean="0"/>
              <a:t>Hohes</a:t>
            </a:r>
            <a:r>
              <a:rPr lang="en-US" sz="1800" dirty="0" smtClean="0"/>
              <a:t> </a:t>
            </a:r>
            <a:r>
              <a:rPr lang="en-US" sz="1800" dirty="0" err="1" smtClean="0"/>
              <a:t>Ausmaß</a:t>
            </a:r>
            <a:r>
              <a:rPr lang="en-US" sz="1800" dirty="0" smtClean="0"/>
              <a:t> </a:t>
            </a:r>
            <a:r>
              <a:rPr lang="en-US" sz="1800" dirty="0" err="1" smtClean="0"/>
              <a:t>aktiven</a:t>
            </a:r>
            <a:r>
              <a:rPr lang="en-US" sz="1800" dirty="0" smtClean="0"/>
              <a:t> Transports </a:t>
            </a:r>
            <a:r>
              <a:rPr lang="en-US" sz="1800" dirty="0" err="1" smtClean="0"/>
              <a:t>notwendig</a:t>
            </a:r>
            <a:r>
              <a:rPr lang="en-US" sz="1800" dirty="0" smtClean="0"/>
              <a:t> um </a:t>
            </a:r>
            <a:r>
              <a:rPr lang="en-US" sz="1800" dirty="0" err="1" smtClean="0"/>
              <a:t>Kalorienverbrauch</a:t>
            </a:r>
            <a:r>
              <a:rPr lang="en-US" sz="1800" dirty="0" smtClean="0"/>
              <a:t> </a:t>
            </a:r>
            <a:r>
              <a:rPr lang="en-US" sz="1800" dirty="0" err="1" smtClean="0"/>
              <a:t>zu</a:t>
            </a:r>
            <a:r>
              <a:rPr lang="en-US" sz="1800" dirty="0" smtClean="0"/>
              <a:t> </a:t>
            </a:r>
            <a:r>
              <a:rPr lang="en-US" sz="1800" dirty="0" err="1" smtClean="0"/>
              <a:t>beeinflussen</a:t>
            </a:r>
            <a:r>
              <a:rPr lang="en-US" sz="1800" dirty="0" smtClean="0"/>
              <a:t> – in Praxis </a:t>
            </a:r>
            <a:r>
              <a:rPr lang="en-US" sz="1800" dirty="0" err="1" smtClean="0"/>
              <a:t>kaum</a:t>
            </a:r>
            <a:r>
              <a:rPr lang="en-US" sz="1800" dirty="0" smtClean="0"/>
              <a:t> </a:t>
            </a:r>
            <a:r>
              <a:rPr lang="en-US" sz="1800" dirty="0" err="1" smtClean="0"/>
              <a:t>umsetzbar</a:t>
            </a:r>
            <a:r>
              <a:rPr lang="en-US" sz="1900" dirty="0" smtClean="0"/>
              <a:t> </a:t>
            </a:r>
            <a:r>
              <a:rPr lang="en-US" sz="1200" i="1" dirty="0"/>
              <a:t>(</a:t>
            </a:r>
            <a:r>
              <a:rPr lang="en-US" sz="1200" i="1" dirty="0" err="1"/>
              <a:t>Ohkawara</a:t>
            </a:r>
            <a:r>
              <a:rPr lang="en-US" sz="1200" i="1" dirty="0"/>
              <a:t> et al. </a:t>
            </a:r>
            <a:r>
              <a:rPr lang="en-US" sz="1200" i="1" dirty="0" smtClean="0"/>
              <a:t>2011</a:t>
            </a:r>
            <a:r>
              <a:rPr lang="en-US" sz="1200" i="1" dirty="0"/>
              <a:t>)</a:t>
            </a:r>
          </a:p>
          <a:p>
            <a:pPr>
              <a:buClr>
                <a:schemeClr val="tx2"/>
              </a:buClr>
            </a:pPr>
            <a:endParaRPr lang="en-US" sz="2200" dirty="0"/>
          </a:p>
          <a:p>
            <a:pPr>
              <a:spcBef>
                <a:spcPts val="1200"/>
              </a:spcBef>
              <a:buClr>
                <a:schemeClr val="tx2"/>
              </a:buClr>
            </a:pPr>
            <a:r>
              <a:rPr lang="en-US" sz="2000" b="1" dirty="0" err="1" smtClean="0"/>
              <a:t>Höhere</a:t>
            </a:r>
            <a:r>
              <a:rPr lang="en-US" sz="2000" b="1" dirty="0" smtClean="0"/>
              <a:t> </a:t>
            </a:r>
            <a:r>
              <a:rPr lang="en-US" sz="2000" b="1" dirty="0" err="1" smtClean="0"/>
              <a:t>Intensitäten</a:t>
            </a:r>
            <a:r>
              <a:rPr lang="en-US" sz="2000" b="1" dirty="0" smtClean="0"/>
              <a:t> </a:t>
            </a:r>
            <a:r>
              <a:rPr lang="en-US" sz="2000" b="1" dirty="0" err="1" smtClean="0"/>
              <a:t>habe</a:t>
            </a:r>
            <a:r>
              <a:rPr lang="en-US" sz="2000" b="1" dirty="0" smtClean="0"/>
              <a:t> </a:t>
            </a:r>
            <a:r>
              <a:rPr lang="en-US" sz="2000" b="1" dirty="0" err="1" smtClean="0"/>
              <a:t>größeren</a:t>
            </a:r>
            <a:r>
              <a:rPr lang="en-US" sz="2000" b="1" dirty="0" smtClean="0"/>
              <a:t> </a:t>
            </a:r>
            <a:r>
              <a:rPr lang="en-US" sz="2000" b="1" dirty="0" err="1" smtClean="0"/>
              <a:t>Einfluss</a:t>
            </a:r>
            <a:r>
              <a:rPr lang="en-US" sz="2000" b="1" dirty="0" smtClean="0"/>
              <a:t> auf </a:t>
            </a:r>
            <a:r>
              <a:rPr lang="en-US" sz="2000" b="1" dirty="0" err="1" smtClean="0"/>
              <a:t>Kalorienverbrauch</a:t>
            </a:r>
            <a:endParaRPr lang="en-US" sz="2000" b="1" dirty="0"/>
          </a:p>
          <a:p>
            <a:pPr lvl="1">
              <a:buClr>
                <a:schemeClr val="tx2"/>
              </a:buClr>
            </a:pPr>
            <a:r>
              <a:rPr lang="en-US" sz="1800" dirty="0" err="1" smtClean="0"/>
              <a:t>Niedrige</a:t>
            </a:r>
            <a:r>
              <a:rPr lang="en-US" sz="1800" dirty="0" smtClean="0"/>
              <a:t> </a:t>
            </a:r>
            <a:r>
              <a:rPr lang="en-US" sz="1800" dirty="0" err="1" smtClean="0"/>
              <a:t>bis</a:t>
            </a:r>
            <a:r>
              <a:rPr lang="en-US" sz="1800" dirty="0" smtClean="0"/>
              <a:t> </a:t>
            </a:r>
            <a:r>
              <a:rPr lang="en-US" sz="1800" dirty="0" err="1" smtClean="0"/>
              <a:t>mittlere</a:t>
            </a:r>
            <a:r>
              <a:rPr lang="en-US" sz="1800" dirty="0" smtClean="0"/>
              <a:t> </a:t>
            </a:r>
            <a:r>
              <a:rPr lang="en-US" sz="1800" dirty="0" err="1" smtClean="0"/>
              <a:t>Intensitäten</a:t>
            </a:r>
            <a:r>
              <a:rPr lang="en-US" sz="1800" dirty="0" smtClean="0"/>
              <a:t> </a:t>
            </a:r>
            <a:r>
              <a:rPr lang="en-US" sz="1800" dirty="0" err="1" smtClean="0"/>
              <a:t>wirken</a:t>
            </a:r>
            <a:r>
              <a:rPr lang="en-US" sz="1800" dirty="0" smtClean="0"/>
              <a:t> positive auf Gesundheit (</a:t>
            </a:r>
            <a:r>
              <a:rPr lang="en-US" sz="1800" dirty="0" err="1" smtClean="0"/>
              <a:t>z.B</a:t>
            </a:r>
            <a:r>
              <a:rPr lang="en-US" sz="1800" dirty="0" smtClean="0"/>
              <a:t>.: HK-</a:t>
            </a:r>
            <a:r>
              <a:rPr lang="en-US" sz="1800" dirty="0" err="1" smtClean="0"/>
              <a:t>Risiko</a:t>
            </a:r>
            <a:r>
              <a:rPr lang="en-US" sz="1800" dirty="0" smtClean="0"/>
              <a:t>) </a:t>
            </a:r>
            <a:r>
              <a:rPr lang="en-US" sz="1800" dirty="0" err="1" smtClean="0"/>
              <a:t>aber</a:t>
            </a:r>
            <a:r>
              <a:rPr lang="en-US" sz="1800" dirty="0" smtClean="0"/>
              <a:t> </a:t>
            </a:r>
            <a:r>
              <a:rPr lang="en-US" sz="1800" dirty="0" err="1" smtClean="0"/>
              <a:t>weniger</a:t>
            </a:r>
            <a:r>
              <a:rPr lang="en-US" sz="1800" dirty="0" smtClean="0"/>
              <a:t> auf </a:t>
            </a:r>
            <a:r>
              <a:rPr lang="en-US" sz="1800" dirty="0" err="1" smtClean="0"/>
              <a:t>Körpergewicht</a:t>
            </a:r>
            <a:r>
              <a:rPr lang="en-US" sz="1800" dirty="0" smtClean="0"/>
              <a:t> </a:t>
            </a:r>
            <a:r>
              <a:rPr lang="en-US" sz="1200" i="1" dirty="0"/>
              <a:t>(Ford &amp; Caspersen </a:t>
            </a:r>
            <a:r>
              <a:rPr lang="en-US" sz="1200" i="1" dirty="0" smtClean="0"/>
              <a:t>2012</a:t>
            </a:r>
            <a:r>
              <a:rPr lang="en-US" sz="1200" i="1" dirty="0"/>
              <a:t>)</a:t>
            </a:r>
          </a:p>
          <a:p>
            <a:pPr>
              <a:buClr>
                <a:schemeClr val="tx2"/>
              </a:buClr>
            </a:pPr>
            <a:endParaRPr lang="en-US" sz="2200" dirty="0"/>
          </a:p>
          <a:p>
            <a:pPr>
              <a:buClr>
                <a:schemeClr val="tx2"/>
              </a:buClr>
            </a:pPr>
            <a:r>
              <a:rPr lang="en-US" sz="2000" b="1" dirty="0" err="1" smtClean="0"/>
              <a:t>Körperliche</a:t>
            </a:r>
            <a:r>
              <a:rPr lang="en-US" sz="2000" b="1" dirty="0" smtClean="0"/>
              <a:t> </a:t>
            </a:r>
            <a:r>
              <a:rPr lang="en-US" sz="2000" b="1" dirty="0" err="1" smtClean="0"/>
              <a:t>Aktivität</a:t>
            </a:r>
            <a:r>
              <a:rPr lang="en-US" sz="2000" b="1" dirty="0" smtClean="0"/>
              <a:t> </a:t>
            </a:r>
            <a:r>
              <a:rPr lang="en-US" sz="2000" b="1" dirty="0" err="1" smtClean="0"/>
              <a:t>mit</a:t>
            </a:r>
            <a:r>
              <a:rPr lang="en-US" sz="2000" b="1" dirty="0" smtClean="0"/>
              <a:t> </a:t>
            </a:r>
            <a:r>
              <a:rPr lang="en-US" sz="2000" b="1" dirty="0" err="1" smtClean="0"/>
              <a:t>hoher</a:t>
            </a:r>
            <a:r>
              <a:rPr lang="en-US" sz="2000" b="1" dirty="0" smtClean="0"/>
              <a:t> </a:t>
            </a:r>
            <a:r>
              <a:rPr lang="en-US" sz="2000" b="1" dirty="0" err="1" smtClean="0"/>
              <a:t>Intensität</a:t>
            </a:r>
            <a:r>
              <a:rPr lang="en-US" sz="2000" b="1" dirty="0" smtClean="0"/>
              <a:t> </a:t>
            </a:r>
            <a:r>
              <a:rPr lang="en-US" sz="2000" b="1" dirty="0"/>
              <a:t>- </a:t>
            </a:r>
            <a:r>
              <a:rPr lang="en-US" sz="2000" b="1" dirty="0" smtClean="0"/>
              <a:t>Sport</a:t>
            </a:r>
            <a:endParaRPr lang="en-US" sz="2000" b="1" dirty="0"/>
          </a:p>
        </p:txBody>
      </p:sp>
      <p:sp>
        <p:nvSpPr>
          <p:cNvPr id="4" name="Titel 3"/>
          <p:cNvSpPr>
            <a:spLocks noGrp="1"/>
          </p:cNvSpPr>
          <p:nvPr>
            <p:ph type="title"/>
          </p:nvPr>
        </p:nvSpPr>
        <p:spPr/>
        <p:txBody>
          <a:bodyPr>
            <a:normAutofit/>
          </a:bodyPr>
          <a:lstStyle/>
          <a:p>
            <a:r>
              <a:rPr lang="de-AT" sz="3600" dirty="0" smtClean="0"/>
              <a:t>Möglichkeiten für </a:t>
            </a:r>
            <a:r>
              <a:rPr lang="de-AT" sz="3600" dirty="0" err="1" smtClean="0"/>
              <a:t>köperliche</a:t>
            </a:r>
            <a:r>
              <a:rPr lang="de-AT" sz="3600" dirty="0" smtClean="0"/>
              <a:t> Aktivität</a:t>
            </a:r>
            <a:endParaRPr lang="de-AT" sz="3600" dirty="0"/>
          </a:p>
        </p:txBody>
      </p:sp>
    </p:spTree>
    <p:custDataLst>
      <p:tags r:id="rId1"/>
    </p:custDataLst>
    <p:extLst>
      <p:ext uri="{BB962C8B-B14F-4D97-AF65-F5344CB8AC3E}">
        <p14:creationId xmlns:p14="http://schemas.microsoft.com/office/powerpoint/2010/main" val="4063431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5466" y="248067"/>
            <a:ext cx="8573734" cy="1129862"/>
          </a:xfrm>
        </p:spPr>
        <p:txBody>
          <a:bodyPr/>
          <a:lstStyle/>
          <a:p>
            <a:r>
              <a:rPr lang="de-DE" sz="3200" dirty="0"/>
              <a:t>Organisierter Sport und Kalorienverbrauch</a:t>
            </a:r>
            <a:endParaRPr lang="en-US" sz="3200" dirty="0"/>
          </a:p>
        </p:txBody>
      </p:sp>
      <p:grpSp>
        <p:nvGrpSpPr>
          <p:cNvPr id="10" name="Gruppieren 9"/>
          <p:cNvGrpSpPr/>
          <p:nvPr/>
        </p:nvGrpSpPr>
        <p:grpSpPr>
          <a:xfrm>
            <a:off x="1219200" y="2057400"/>
            <a:ext cx="6137076" cy="3730338"/>
            <a:chOff x="668970" y="1984665"/>
            <a:chExt cx="6137076" cy="3730338"/>
          </a:xfrm>
        </p:grpSpPr>
        <p:pic>
          <p:nvPicPr>
            <p:cNvPr id="6" name="Grafik 5"/>
            <p:cNvPicPr>
              <a:picLocks noChangeAspect="1"/>
            </p:cNvPicPr>
            <p:nvPr/>
          </p:nvPicPr>
          <p:blipFill rotWithShape="1">
            <a:blip r:embed="rId2"/>
            <a:srcRect l="1005" t="14608" r="1526" b="1802"/>
            <a:stretch/>
          </p:blipFill>
          <p:spPr>
            <a:xfrm>
              <a:off x="976746" y="1984665"/>
              <a:ext cx="5829300" cy="3730336"/>
            </a:xfrm>
            <a:prstGeom prst="rect">
              <a:avLst/>
            </a:prstGeom>
          </p:spPr>
        </p:pic>
        <p:sp>
          <p:nvSpPr>
            <p:cNvPr id="7" name="Textfeld 6"/>
            <p:cNvSpPr txBox="1"/>
            <p:nvPr/>
          </p:nvSpPr>
          <p:spPr>
            <a:xfrm rot="16200000">
              <a:off x="-1042310" y="3695945"/>
              <a:ext cx="3730338" cy="307777"/>
            </a:xfrm>
            <a:prstGeom prst="rect">
              <a:avLst/>
            </a:prstGeom>
            <a:solidFill>
              <a:schemeClr val="bg1"/>
            </a:solidFill>
          </p:spPr>
          <p:txBody>
            <a:bodyPr wrap="square" rtlCol="0">
              <a:spAutoFit/>
            </a:bodyPr>
            <a:lstStyle/>
            <a:p>
              <a:pPr algn="ctr"/>
              <a:r>
                <a:rPr lang="de-DE" sz="1400" b="1" dirty="0">
                  <a:latin typeface="Arial" panose="020B0604020202020204" pitchFamily="34" charset="0"/>
                  <a:cs typeface="Arial" panose="020B0604020202020204" pitchFamily="34" charset="0"/>
                </a:rPr>
                <a:t>	Kcal/Tag</a:t>
              </a:r>
              <a:endParaRPr lang="en-US" sz="1400" b="1" dirty="0">
                <a:latin typeface="Arial" panose="020B0604020202020204" pitchFamily="34" charset="0"/>
                <a:cs typeface="Arial" panose="020B0604020202020204" pitchFamily="34" charset="0"/>
              </a:endParaRPr>
            </a:p>
          </p:txBody>
        </p:sp>
        <p:sp>
          <p:nvSpPr>
            <p:cNvPr id="8" name="TextBox 6"/>
            <p:cNvSpPr txBox="1"/>
            <p:nvPr/>
          </p:nvSpPr>
          <p:spPr>
            <a:xfrm>
              <a:off x="1583370" y="5261265"/>
              <a:ext cx="4498507" cy="338554"/>
            </a:xfrm>
            <a:prstGeom prst="rect">
              <a:avLst/>
            </a:prstGeom>
            <a:solidFill>
              <a:schemeClr val="bg1"/>
            </a:solidFill>
          </p:spPr>
          <p:txBody>
            <a:bodyPr wrap="square" rtlCol="0">
              <a:spAutoFit/>
            </a:bodyPr>
            <a:lstStyle/>
            <a:p>
              <a:r>
                <a:rPr lang="en-US" sz="1600" b="1" dirty="0"/>
                <a:t> </a:t>
              </a:r>
              <a:r>
                <a:rPr lang="en-US" sz="1600" b="1" dirty="0" smtClean="0"/>
                <a:t>            PAL </a:t>
              </a:r>
              <a:r>
                <a:rPr lang="en-US" sz="1600" b="1" dirty="0"/>
                <a:t>= 2.1	 </a:t>
              </a:r>
              <a:r>
                <a:rPr lang="en-US" sz="1600" b="1" dirty="0" smtClean="0"/>
                <a:t>                  PAL </a:t>
              </a:r>
              <a:r>
                <a:rPr lang="en-US" sz="1600" b="1" dirty="0"/>
                <a:t>= 1.9</a:t>
              </a:r>
            </a:p>
          </p:txBody>
        </p:sp>
      </p:grpSp>
      <p:sp>
        <p:nvSpPr>
          <p:cNvPr id="9" name="TextBox 9"/>
          <p:cNvSpPr txBox="1"/>
          <p:nvPr/>
        </p:nvSpPr>
        <p:spPr>
          <a:xfrm>
            <a:off x="7394865" y="6332072"/>
            <a:ext cx="1560042" cy="276999"/>
          </a:xfrm>
          <a:prstGeom prst="rect">
            <a:avLst/>
          </a:prstGeom>
          <a:noFill/>
        </p:spPr>
        <p:txBody>
          <a:bodyPr wrap="none" rtlCol="0">
            <a:spAutoFit/>
          </a:bodyPr>
          <a:lstStyle/>
          <a:p>
            <a:r>
              <a:rPr lang="en-US" sz="1200" i="1" dirty="0">
                <a:solidFill>
                  <a:schemeClr val="tx2">
                    <a:lumMod val="75000"/>
                  </a:schemeClr>
                </a:solidFill>
                <a:cs typeface="Arial" panose="020B0604020202020204" pitchFamily="34" charset="0"/>
              </a:rPr>
              <a:t>Drenowatz et al. 2013</a:t>
            </a:r>
          </a:p>
        </p:txBody>
      </p:sp>
    </p:spTree>
    <p:extLst>
      <p:ext uri="{BB962C8B-B14F-4D97-AF65-F5344CB8AC3E}">
        <p14:creationId xmlns:p14="http://schemas.microsoft.com/office/powerpoint/2010/main" val="4262506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rot="16200000">
            <a:off x="-1433962" y="4889304"/>
            <a:ext cx="3228384" cy="307777"/>
          </a:xfrm>
          <a:prstGeom prst="rect">
            <a:avLst/>
          </a:prstGeom>
          <a:noFill/>
        </p:spPr>
        <p:txBody>
          <a:bodyPr wrap="square" rtlCol="0">
            <a:spAutoFit/>
          </a:bodyPr>
          <a:lstStyle/>
          <a:p>
            <a:pPr algn="ctr"/>
            <a:r>
              <a:rPr lang="en-US" sz="1400" dirty="0">
                <a:latin typeface="Calibri" panose="020F0502020204030204" pitchFamily="34" charset="0"/>
              </a:rPr>
              <a:t>EE </a:t>
            </a:r>
            <a:r>
              <a:rPr lang="en-US" sz="1400" dirty="0" err="1">
                <a:latin typeface="Calibri" panose="020F0502020204030204" pitchFamily="34" charset="0"/>
              </a:rPr>
              <a:t>im</a:t>
            </a:r>
            <a:r>
              <a:rPr lang="en-US" sz="1400" dirty="0">
                <a:latin typeface="Calibri" panose="020F0502020204030204" pitchFamily="34" charset="0"/>
              </a:rPr>
              <a:t> </a:t>
            </a:r>
            <a:r>
              <a:rPr lang="en-US" sz="1400" dirty="0" err="1">
                <a:latin typeface="Calibri" panose="020F0502020204030204" pitchFamily="34" charset="0"/>
              </a:rPr>
              <a:t>Tagesverlauf</a:t>
            </a:r>
            <a:endParaRPr lang="en-US" sz="1400" dirty="0">
              <a:latin typeface="Calibri" panose="020F0502020204030204" pitchFamily="34" charset="0"/>
            </a:endParaRPr>
          </a:p>
        </p:txBody>
      </p:sp>
      <p:graphicFrame>
        <p:nvGraphicFramePr>
          <p:cNvPr id="8" name="Chart 2"/>
          <p:cNvGraphicFramePr>
            <a:graphicFrameLocks/>
          </p:cNvGraphicFramePr>
          <p:nvPr>
            <p:extLst/>
          </p:nvPr>
        </p:nvGraphicFramePr>
        <p:xfrm>
          <a:off x="174722" y="3361978"/>
          <a:ext cx="8690326" cy="350520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1453632" y="1636812"/>
            <a:ext cx="3276602" cy="307777"/>
          </a:xfrm>
          <a:prstGeom prst="rect">
            <a:avLst/>
          </a:prstGeom>
          <a:noFill/>
        </p:spPr>
        <p:txBody>
          <a:bodyPr wrap="square" rtlCol="0">
            <a:spAutoFit/>
          </a:bodyPr>
          <a:lstStyle/>
          <a:p>
            <a:pPr algn="ctr"/>
            <a:r>
              <a:rPr lang="en-US" sz="1400" dirty="0">
                <a:latin typeface="Calibri" panose="020F0502020204030204" pitchFamily="34" charset="0"/>
              </a:rPr>
              <a:t>EE </a:t>
            </a:r>
            <a:r>
              <a:rPr lang="en-US" sz="1400" dirty="0" err="1">
                <a:latin typeface="Calibri" panose="020F0502020204030204" pitchFamily="34" charset="0"/>
              </a:rPr>
              <a:t>im</a:t>
            </a:r>
            <a:r>
              <a:rPr lang="en-US" sz="1400" dirty="0">
                <a:latin typeface="Calibri" panose="020F0502020204030204" pitchFamily="34" charset="0"/>
              </a:rPr>
              <a:t> </a:t>
            </a:r>
            <a:r>
              <a:rPr lang="en-US" sz="1400" dirty="0" err="1">
                <a:latin typeface="Calibri" panose="020F0502020204030204" pitchFamily="34" charset="0"/>
              </a:rPr>
              <a:t>Tagesverlauf</a:t>
            </a:r>
            <a:endParaRPr lang="en-US" sz="1400" dirty="0">
              <a:latin typeface="Calibri" panose="020F0502020204030204" pitchFamily="34" charset="0"/>
            </a:endParaRPr>
          </a:p>
        </p:txBody>
      </p:sp>
      <p:sp>
        <p:nvSpPr>
          <p:cNvPr id="13" name="TextBox 12"/>
          <p:cNvSpPr txBox="1"/>
          <p:nvPr/>
        </p:nvSpPr>
        <p:spPr>
          <a:xfrm>
            <a:off x="7341734" y="6569066"/>
            <a:ext cx="1802266" cy="276999"/>
          </a:xfrm>
          <a:prstGeom prst="rect">
            <a:avLst/>
          </a:prstGeom>
          <a:noFill/>
        </p:spPr>
        <p:txBody>
          <a:bodyPr wrap="square" rtlCol="0">
            <a:spAutoFit/>
          </a:bodyPr>
          <a:lstStyle/>
          <a:p>
            <a:r>
              <a:rPr lang="en-US" sz="1200" i="1" dirty="0">
                <a:cs typeface="Arial" panose="020B0604020202020204" pitchFamily="34" charset="0"/>
              </a:rPr>
              <a:t>Drenowatz et al. 2015</a:t>
            </a:r>
          </a:p>
        </p:txBody>
      </p:sp>
      <p:graphicFrame>
        <p:nvGraphicFramePr>
          <p:cNvPr id="11" name="Chart 3"/>
          <p:cNvGraphicFramePr>
            <a:graphicFrameLocks/>
          </p:cNvGraphicFramePr>
          <p:nvPr>
            <p:extLst/>
          </p:nvPr>
        </p:nvGraphicFramePr>
        <p:xfrm>
          <a:off x="174722" y="179023"/>
          <a:ext cx="8690326" cy="34023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3046326" y="381000"/>
            <a:ext cx="2362200" cy="307777"/>
          </a:xfrm>
          <a:prstGeom prst="rect">
            <a:avLst/>
          </a:prstGeom>
          <a:noFill/>
        </p:spPr>
        <p:txBody>
          <a:bodyPr wrap="square" rtlCol="0">
            <a:spAutoFit/>
          </a:bodyPr>
          <a:lstStyle/>
          <a:p>
            <a:r>
              <a:rPr lang="de-DE" sz="1400" dirty="0"/>
              <a:t>Wochentage ohne Training</a:t>
            </a:r>
            <a:endParaRPr lang="en-US" sz="1400" dirty="0"/>
          </a:p>
        </p:txBody>
      </p:sp>
      <p:sp>
        <p:nvSpPr>
          <p:cNvPr id="12" name="Textfeld 11"/>
          <p:cNvSpPr txBox="1"/>
          <p:nvPr/>
        </p:nvSpPr>
        <p:spPr>
          <a:xfrm>
            <a:off x="5769483" y="380999"/>
            <a:ext cx="2362200" cy="307777"/>
          </a:xfrm>
          <a:prstGeom prst="rect">
            <a:avLst/>
          </a:prstGeom>
          <a:noFill/>
        </p:spPr>
        <p:txBody>
          <a:bodyPr wrap="square" rtlCol="0">
            <a:spAutoFit/>
          </a:bodyPr>
          <a:lstStyle/>
          <a:p>
            <a:r>
              <a:rPr lang="de-DE" sz="1400" dirty="0"/>
              <a:t>Wochenende</a:t>
            </a:r>
            <a:endParaRPr lang="en-US" sz="1400" dirty="0"/>
          </a:p>
        </p:txBody>
      </p:sp>
      <p:sp>
        <p:nvSpPr>
          <p:cNvPr id="6" name="Rechteck 5"/>
          <p:cNvSpPr/>
          <p:nvPr/>
        </p:nvSpPr>
        <p:spPr>
          <a:xfrm>
            <a:off x="1403031" y="1259279"/>
            <a:ext cx="5416869"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Ausdauertraining</a:t>
            </a:r>
          </a:p>
        </p:txBody>
      </p:sp>
      <p:sp>
        <p:nvSpPr>
          <p:cNvPr id="14" name="Rechteck 13"/>
          <p:cNvSpPr/>
          <p:nvPr/>
        </p:nvSpPr>
        <p:spPr>
          <a:xfrm>
            <a:off x="2118471" y="4456336"/>
            <a:ext cx="3916458"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Krafttraining</a:t>
            </a:r>
          </a:p>
        </p:txBody>
      </p:sp>
      <p:sp>
        <p:nvSpPr>
          <p:cNvPr id="2" name="Ellipse 1"/>
          <p:cNvSpPr/>
          <p:nvPr/>
        </p:nvSpPr>
        <p:spPr>
          <a:xfrm>
            <a:off x="1523999" y="304800"/>
            <a:ext cx="594471"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3241484" y="4011253"/>
            <a:ext cx="522415" cy="771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1523999" y="3707177"/>
            <a:ext cx="527605" cy="1053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6583118" y="762000"/>
            <a:ext cx="594471" cy="77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5526686" y="890752"/>
            <a:ext cx="462335" cy="725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a:off x="4330077" y="688775"/>
            <a:ext cx="594471" cy="808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p:cNvSpPr/>
          <p:nvPr/>
        </p:nvSpPr>
        <p:spPr>
          <a:xfrm>
            <a:off x="3177808" y="762000"/>
            <a:ext cx="594471"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5487510" y="4033957"/>
            <a:ext cx="522415" cy="627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4364497" y="3889175"/>
            <a:ext cx="522415" cy="821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a:off x="6635527" y="3949927"/>
            <a:ext cx="522415" cy="810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47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t>Aktive Freizeitgestaltung fördern</a:t>
            </a:r>
            <a:endParaRPr lang="en-US" sz="3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362200"/>
            <a:ext cx="3077578" cy="2054283"/>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055" y="2605001"/>
            <a:ext cx="2264353" cy="1811482"/>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8409" y="4566019"/>
            <a:ext cx="5320145" cy="1482736"/>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569" y="2605001"/>
            <a:ext cx="2515947" cy="1811482"/>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079" y="4466826"/>
            <a:ext cx="2685819" cy="2012268"/>
          </a:xfrm>
          <a:prstGeom prst="rect">
            <a:avLst/>
          </a:prstGeom>
        </p:spPr>
      </p:pic>
      <p:cxnSp>
        <p:nvCxnSpPr>
          <p:cNvPr id="9" name="Gerader Verbinder 8"/>
          <p:cNvCxnSpPr/>
          <p:nvPr/>
        </p:nvCxnSpPr>
        <p:spPr>
          <a:xfrm flipV="1">
            <a:off x="190021" y="2311858"/>
            <a:ext cx="2851806" cy="4167236"/>
          </a:xfrm>
          <a:prstGeom prst="line">
            <a:avLst/>
          </a:prstGeom>
          <a:ln w="69850"/>
        </p:spPr>
        <p:style>
          <a:lnRef idx="2">
            <a:schemeClr val="accent2"/>
          </a:lnRef>
          <a:fillRef idx="0">
            <a:schemeClr val="accent2"/>
          </a:fillRef>
          <a:effectRef idx="1">
            <a:schemeClr val="accent2"/>
          </a:effectRef>
          <a:fontRef idx="minor">
            <a:schemeClr val="tx1"/>
          </a:fontRef>
        </p:style>
      </p:cxnSp>
      <p:sp>
        <p:nvSpPr>
          <p:cNvPr id="10" name="Rechteck 9"/>
          <p:cNvSpPr/>
          <p:nvPr/>
        </p:nvSpPr>
        <p:spPr>
          <a:xfrm>
            <a:off x="3464641" y="2708323"/>
            <a:ext cx="5747026" cy="3416320"/>
          </a:xfrm>
          <a:prstGeom prst="rect">
            <a:avLst/>
          </a:prstGeom>
          <a:noFill/>
        </p:spPr>
        <p:txBody>
          <a:bodyPr wrap="square" lIns="91440" tIns="45720" rIns="91440" bIns="45720">
            <a:spAutoFit/>
          </a:bodyPr>
          <a:lstStyle/>
          <a:p>
            <a:pPr algn="ctr"/>
            <a:r>
              <a:rPr lang="de-DE" sz="5400" b="1" cap="none" spc="0" dirty="0" smtClean="0">
                <a:ln w="22225">
                  <a:solidFill>
                    <a:schemeClr val="accent2"/>
                  </a:solidFill>
                  <a:prstDash val="solid"/>
                </a:ln>
                <a:solidFill>
                  <a:schemeClr val="accent2">
                    <a:lumMod val="40000"/>
                    <a:lumOff val="60000"/>
                  </a:schemeClr>
                </a:solidFill>
                <a:effectLst/>
              </a:rPr>
              <a:t>Spaß als Hauptmotiv für </a:t>
            </a:r>
          </a:p>
          <a:p>
            <a:pPr algn="ctr"/>
            <a:r>
              <a:rPr lang="de-DE" sz="5400" b="1" cap="none" spc="0" dirty="0" smtClean="0">
                <a:ln w="22225">
                  <a:solidFill>
                    <a:schemeClr val="accent2"/>
                  </a:solidFill>
                  <a:prstDash val="solid"/>
                </a:ln>
                <a:solidFill>
                  <a:schemeClr val="accent2">
                    <a:lumMod val="40000"/>
                    <a:lumOff val="60000"/>
                  </a:schemeClr>
                </a:solidFill>
                <a:effectLst/>
              </a:rPr>
              <a:t>Bewegung bei Kindern</a:t>
            </a:r>
            <a:endParaRPr lang="de-DE"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6512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304800"/>
            <a:ext cx="8686800" cy="1129862"/>
          </a:xfrm>
        </p:spPr>
        <p:txBody>
          <a:bodyPr/>
          <a:lstStyle/>
          <a:p>
            <a:r>
              <a:rPr lang="de-DE" sz="3200" dirty="0"/>
              <a:t>Motorische Kompetenz</a:t>
            </a:r>
            <a:endParaRPr lang="en-US" sz="3200" dirty="0"/>
          </a:p>
        </p:txBody>
      </p:sp>
      <p:sp>
        <p:nvSpPr>
          <p:cNvPr id="3" name="Inhaltsplatzhalter 2"/>
          <p:cNvSpPr>
            <a:spLocks noGrp="1"/>
          </p:cNvSpPr>
          <p:nvPr>
            <p:ph idx="1"/>
          </p:nvPr>
        </p:nvSpPr>
        <p:spPr>
          <a:xfrm>
            <a:off x="264160" y="2438400"/>
            <a:ext cx="8398269" cy="4008648"/>
          </a:xfrm>
        </p:spPr>
        <p:txBody>
          <a:bodyPr>
            <a:normAutofit/>
          </a:bodyPr>
          <a:lstStyle/>
          <a:p>
            <a:pPr>
              <a:lnSpc>
                <a:spcPct val="110000"/>
              </a:lnSpc>
            </a:pPr>
            <a:r>
              <a:rPr lang="de-DE" sz="2000" dirty="0"/>
              <a:t>… Fähigkeit ziel-orientierte Bewegungen auszuführen</a:t>
            </a:r>
          </a:p>
          <a:p>
            <a:pPr>
              <a:lnSpc>
                <a:spcPct val="110000"/>
              </a:lnSpc>
            </a:pPr>
            <a:endParaRPr lang="de-DE" sz="2000" dirty="0"/>
          </a:p>
          <a:p>
            <a:pPr>
              <a:lnSpc>
                <a:spcPct val="110000"/>
              </a:lnSpc>
            </a:pPr>
            <a:r>
              <a:rPr lang="de-DE" sz="2000" dirty="0"/>
              <a:t>Bausteine für unterschiedliche Bewegungsmuster</a:t>
            </a:r>
          </a:p>
          <a:p>
            <a:pPr lvl="1">
              <a:lnSpc>
                <a:spcPct val="110000"/>
              </a:lnSpc>
            </a:pPr>
            <a:r>
              <a:rPr lang="de-DE" sz="1600" dirty="0"/>
              <a:t>Gezielte Entwicklung/Förderung über gesamte Lebensspanne notwendig</a:t>
            </a:r>
          </a:p>
          <a:p>
            <a:pPr>
              <a:lnSpc>
                <a:spcPct val="110000"/>
              </a:lnSpc>
            </a:pPr>
            <a:endParaRPr lang="de-DE" sz="2000" dirty="0"/>
          </a:p>
          <a:p>
            <a:pPr>
              <a:lnSpc>
                <a:spcPct val="110000"/>
              </a:lnSpc>
            </a:pPr>
            <a:r>
              <a:rPr lang="de-DE" sz="2000" dirty="0"/>
              <a:t>Zentrale Voraussetzung für sportliche Tätigkeit &amp; aktiven Lebensstil</a:t>
            </a:r>
          </a:p>
          <a:p>
            <a:pPr lvl="1">
              <a:lnSpc>
                <a:spcPct val="110000"/>
              </a:lnSpc>
            </a:pPr>
            <a:r>
              <a:rPr lang="de-DE" sz="1600" dirty="0"/>
              <a:t>Zusammenhang mit Bewegung, Fitness, Körpergewicht</a:t>
            </a:r>
          </a:p>
          <a:p>
            <a:pPr>
              <a:lnSpc>
                <a:spcPct val="110000"/>
              </a:lnSpc>
            </a:pPr>
            <a:endParaRPr lang="de-DE" sz="2000" dirty="0"/>
          </a:p>
          <a:p>
            <a:pPr marL="0" indent="0">
              <a:lnSpc>
                <a:spcPct val="110000"/>
              </a:lnSpc>
              <a:buNone/>
            </a:pPr>
            <a:r>
              <a:rPr lang="de-DE" sz="2000" i="1" dirty="0">
                <a:solidFill>
                  <a:srgbClr val="FF0000"/>
                </a:solidFill>
              </a:rPr>
              <a:t>	Fast 90% der Kinder mit niedriger motorischer Kompetenz 	erreichen Bewegungsempfehlungen nicht </a:t>
            </a:r>
            <a:r>
              <a:rPr lang="de-DE" sz="1200" i="1" dirty="0">
                <a:solidFill>
                  <a:srgbClr val="FF0000"/>
                </a:solidFill>
              </a:rPr>
              <a:t>(DeMeester et al. 2018)</a:t>
            </a:r>
            <a:endParaRPr lang="en-US" sz="1200" i="1" dirty="0">
              <a:solidFill>
                <a:srgbClr val="FF0000"/>
              </a:solidFill>
            </a:endParaRPr>
          </a:p>
        </p:txBody>
      </p:sp>
    </p:spTree>
    <p:extLst>
      <p:ext uri="{BB962C8B-B14F-4D97-AF65-F5344CB8AC3E}">
        <p14:creationId xmlns:p14="http://schemas.microsoft.com/office/powerpoint/2010/main" val="342916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t>Motorische Fähigkeiten</a:t>
            </a:r>
            <a:endParaRPr lang="en-US" sz="3200" dirty="0"/>
          </a:p>
        </p:txBody>
      </p:sp>
      <p:sp>
        <p:nvSpPr>
          <p:cNvPr id="3" name="Rectangle 5"/>
          <p:cNvSpPr>
            <a:spLocks noChangeArrowheads="1"/>
          </p:cNvSpPr>
          <p:nvPr/>
        </p:nvSpPr>
        <p:spPr bwMode="auto">
          <a:xfrm>
            <a:off x="339914" y="2514600"/>
            <a:ext cx="3200400" cy="1676400"/>
          </a:xfrm>
          <a:prstGeom prst="rect">
            <a:avLst/>
          </a:prstGeom>
          <a:gradFill rotWithShape="0">
            <a:gsLst>
              <a:gs pos="0">
                <a:schemeClr val="accent2"/>
              </a:gs>
              <a:gs pos="100000">
                <a:srgbClr val="FFFFFF"/>
              </a:gs>
            </a:gsLst>
            <a:lin ang="5400000" scaled="1"/>
          </a:grad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sp>
        <p:nvSpPr>
          <p:cNvPr id="4" name="Rectangle 7"/>
          <p:cNvSpPr>
            <a:spLocks noChangeArrowheads="1"/>
          </p:cNvSpPr>
          <p:nvPr/>
        </p:nvSpPr>
        <p:spPr bwMode="auto">
          <a:xfrm>
            <a:off x="5521514" y="2514600"/>
            <a:ext cx="3200400" cy="1676400"/>
          </a:xfrm>
          <a:prstGeom prst="rect">
            <a:avLst/>
          </a:prstGeom>
          <a:gradFill rotWithShape="0">
            <a:gsLst>
              <a:gs pos="0">
                <a:schemeClr val="accent5">
                  <a:lumMod val="50000"/>
                </a:schemeClr>
              </a:gs>
              <a:gs pos="100000">
                <a:schemeClr val="accent5">
                  <a:lumMod val="40000"/>
                  <a:lumOff val="60000"/>
                </a:schemeClr>
              </a:gs>
            </a:gsLst>
            <a:lin ang="5400000" scaled="1"/>
          </a:grad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grpSp>
        <p:nvGrpSpPr>
          <p:cNvPr id="5" name="Group 10"/>
          <p:cNvGrpSpPr>
            <a:grpSpLocks/>
          </p:cNvGrpSpPr>
          <p:nvPr/>
        </p:nvGrpSpPr>
        <p:grpSpPr bwMode="auto">
          <a:xfrm>
            <a:off x="339913" y="5768619"/>
            <a:ext cx="1619250" cy="476250"/>
            <a:chOff x="336" y="2626"/>
            <a:chExt cx="1020" cy="300"/>
          </a:xfrm>
        </p:grpSpPr>
        <p:sp>
          <p:nvSpPr>
            <p:cNvPr id="6" name="Rectangle 11"/>
            <p:cNvSpPr>
              <a:spLocks noChangeArrowheads="1"/>
            </p:cNvSpPr>
            <p:nvPr/>
          </p:nvSpPr>
          <p:spPr bwMode="auto">
            <a:xfrm>
              <a:off x="336" y="2626"/>
              <a:ext cx="1020" cy="300"/>
            </a:xfrm>
            <a:prstGeom prst="rect">
              <a:avLst/>
            </a:prstGeom>
            <a:gradFill rotWithShape="0">
              <a:gsLst>
                <a:gs pos="0">
                  <a:schemeClr val="accent2"/>
                </a:gs>
                <a:gs pos="100000">
                  <a:srgbClr val="FFFFFF"/>
                </a:gs>
              </a:gsLst>
              <a:lin ang="5400000" scaled="1"/>
            </a:grad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sp>
          <p:nvSpPr>
            <p:cNvPr id="7" name="Rectangle 12">
              <a:extLst>
                <a:ext uri="{FF2B5EF4-FFF2-40B4-BE49-F238E27FC236}">
                  <a16:creationId xmlns:a16="http://schemas.microsoft.com/office/drawing/2014/main" id="{CABCE2F5-198E-416F-8A54-ECDCB5F4AF0C}"/>
                </a:ext>
              </a:extLst>
            </p:cNvPr>
            <p:cNvSpPr>
              <a:spLocks noChangeArrowheads="1"/>
            </p:cNvSpPr>
            <p:nvPr/>
          </p:nvSpPr>
          <p:spPr bwMode="auto">
            <a:xfrm>
              <a:off x="381" y="2673"/>
              <a:ext cx="975" cy="233"/>
            </a:xfrm>
            <a:prstGeom prst="rect">
              <a:avLst/>
            </a:prstGeom>
            <a:noFill/>
            <a:ln w="9525">
              <a:noFill/>
              <a:miter lim="800000"/>
              <a:headEnd/>
              <a:tailEnd/>
            </a:ln>
            <a:effectLst/>
          </p:spPr>
          <p:txBody>
            <a:bodyPr lIns="0" tIns="0" rIns="0" bIns="0">
              <a:spAutoFit/>
            </a:bodyPr>
            <a:lstStyle/>
            <a:p>
              <a:pPr algn="ctr" eaLnBrk="1" hangingPunct="1">
                <a:defRPr/>
              </a:pPr>
              <a:r>
                <a:rPr lang="de-DE" sz="2400" dirty="0">
                  <a:solidFill>
                    <a:srgbClr val="000000"/>
                  </a:solidFill>
                  <a:effectLst>
                    <a:outerShdw blurRad="38100" dist="38100" dir="2700000" algn="tl">
                      <a:srgbClr val="FFFFFF"/>
                    </a:outerShdw>
                  </a:effectLst>
                  <a:latin typeface="AvantGarde Bk BT" pitchFamily="34" charset="0"/>
                </a:rPr>
                <a:t>Ausdauer</a:t>
              </a:r>
              <a:endParaRPr lang="de-DE" sz="2400" dirty="0">
                <a:effectLst>
                  <a:outerShdw blurRad="38100" dist="38100" dir="2700000" algn="tl">
                    <a:srgbClr val="FFFFFF"/>
                  </a:outerShdw>
                </a:effectLst>
                <a:latin typeface="AvantGarde Bk BT" pitchFamily="34" charset="0"/>
              </a:endParaRPr>
            </a:p>
          </p:txBody>
        </p:sp>
      </p:grpSp>
      <p:cxnSp>
        <p:nvCxnSpPr>
          <p:cNvPr id="8" name="AutoShape 13"/>
          <p:cNvCxnSpPr>
            <a:cxnSpLocks noChangeShapeType="1"/>
            <a:stCxn id="3" idx="2"/>
            <a:endCxn id="6" idx="0"/>
          </p:cNvCxnSpPr>
          <p:nvPr/>
        </p:nvCxnSpPr>
        <p:spPr bwMode="auto">
          <a:xfrm flipH="1">
            <a:off x="1149538" y="4191000"/>
            <a:ext cx="790576" cy="1577619"/>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grpSp>
        <p:nvGrpSpPr>
          <p:cNvPr id="9" name="Group 15"/>
          <p:cNvGrpSpPr>
            <a:grpSpLocks/>
          </p:cNvGrpSpPr>
          <p:nvPr/>
        </p:nvGrpSpPr>
        <p:grpSpPr bwMode="auto">
          <a:xfrm>
            <a:off x="6761798" y="5777916"/>
            <a:ext cx="1960562" cy="507118"/>
            <a:chOff x="4320" y="2606"/>
            <a:chExt cx="1122" cy="802"/>
          </a:xfrm>
          <a:gradFill>
            <a:gsLst>
              <a:gs pos="0">
                <a:schemeClr val="accent5">
                  <a:lumMod val="50000"/>
                </a:schemeClr>
              </a:gs>
              <a:gs pos="100000">
                <a:schemeClr val="accent5">
                  <a:lumMod val="60000"/>
                  <a:lumOff val="40000"/>
                </a:schemeClr>
              </a:gs>
            </a:gsLst>
            <a:lin ang="5400000" scaled="1"/>
          </a:gradFill>
        </p:grpSpPr>
        <p:sp>
          <p:nvSpPr>
            <p:cNvPr id="10" name="Rectangle 16"/>
            <p:cNvSpPr>
              <a:spLocks noChangeArrowheads="1"/>
            </p:cNvSpPr>
            <p:nvPr/>
          </p:nvSpPr>
          <p:spPr bwMode="auto">
            <a:xfrm>
              <a:off x="4320" y="2606"/>
              <a:ext cx="1122" cy="802"/>
            </a:xfrm>
            <a:prstGeom prst="rect">
              <a:avLst/>
            </a:prstGeom>
            <a:grp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sp>
          <p:nvSpPr>
            <p:cNvPr id="11" name="Rectangle 17">
              <a:extLst>
                <a:ext uri="{FF2B5EF4-FFF2-40B4-BE49-F238E27FC236}">
                  <a16:creationId xmlns:a16="http://schemas.microsoft.com/office/drawing/2014/main" id="{C98AD68B-933C-4073-9902-20821E79A2F3}"/>
                </a:ext>
              </a:extLst>
            </p:cNvPr>
            <p:cNvSpPr>
              <a:spLocks noChangeArrowheads="1"/>
            </p:cNvSpPr>
            <p:nvPr/>
          </p:nvSpPr>
          <p:spPr bwMode="auto">
            <a:xfrm>
              <a:off x="4390" y="2651"/>
              <a:ext cx="989" cy="233"/>
            </a:xfrm>
            <a:prstGeom prst="rect">
              <a:avLst/>
            </a:prstGeom>
            <a:grpFill/>
            <a:ln w="9525">
              <a:noFill/>
              <a:miter lim="800000"/>
              <a:headEnd/>
              <a:tailEnd/>
            </a:ln>
          </p:spPr>
          <p:txBody>
            <a:bodyPr lIns="0" tIns="0" rIns="0" bIns="0">
              <a:spAutoFit/>
            </a:bodyPr>
            <a:lstStyle/>
            <a:p>
              <a:pPr algn="ctr" eaLnBrk="1" hangingPunct="1">
                <a:defRPr/>
              </a:pPr>
              <a:r>
                <a:rPr lang="de-DE" sz="2400" dirty="0">
                  <a:solidFill>
                    <a:srgbClr val="FFFFFF"/>
                  </a:solidFill>
                  <a:effectLst>
                    <a:outerShdw blurRad="38100" dist="38100" dir="2700000" algn="tl">
                      <a:srgbClr val="000000"/>
                    </a:outerShdw>
                  </a:effectLst>
                  <a:latin typeface="AvantGarde Bk BT" pitchFamily="34" charset="0"/>
                </a:rPr>
                <a:t>Koordination</a:t>
              </a:r>
              <a:endParaRPr lang="de-DE" sz="2400" dirty="0">
                <a:effectLst>
                  <a:outerShdw blurRad="38100" dist="38100" dir="2700000" algn="tl">
                    <a:srgbClr val="FFFFFF"/>
                  </a:outerShdw>
                </a:effectLst>
                <a:latin typeface="AvantGarde Bk BT" pitchFamily="34" charset="0"/>
              </a:endParaRPr>
            </a:p>
          </p:txBody>
        </p:sp>
      </p:grpSp>
      <p:cxnSp>
        <p:nvCxnSpPr>
          <p:cNvPr id="12" name="AutoShape 18"/>
          <p:cNvCxnSpPr>
            <a:cxnSpLocks noChangeShapeType="1"/>
            <a:stCxn id="4" idx="2"/>
          </p:cNvCxnSpPr>
          <p:nvPr/>
        </p:nvCxnSpPr>
        <p:spPr bwMode="auto">
          <a:xfrm>
            <a:off x="7121714" y="4191000"/>
            <a:ext cx="566392" cy="1585190"/>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grpSp>
        <p:nvGrpSpPr>
          <p:cNvPr id="13" name="Group 20"/>
          <p:cNvGrpSpPr>
            <a:grpSpLocks/>
          </p:cNvGrpSpPr>
          <p:nvPr/>
        </p:nvGrpSpPr>
        <p:grpSpPr bwMode="auto">
          <a:xfrm>
            <a:off x="3583876" y="5776190"/>
            <a:ext cx="1425575" cy="847725"/>
            <a:chOff x="2366" y="2634"/>
            <a:chExt cx="898" cy="534"/>
          </a:xfrm>
          <a:gradFill>
            <a:gsLst>
              <a:gs pos="0">
                <a:schemeClr val="accent2">
                  <a:lumMod val="75000"/>
                </a:schemeClr>
              </a:gs>
              <a:gs pos="100000">
                <a:schemeClr val="accent5">
                  <a:lumMod val="60000"/>
                  <a:lumOff val="40000"/>
                </a:schemeClr>
              </a:gs>
            </a:gsLst>
            <a:lin ang="5400000" scaled="1"/>
          </a:gradFill>
        </p:grpSpPr>
        <p:sp>
          <p:nvSpPr>
            <p:cNvPr id="14" name="Rectangle 21"/>
            <p:cNvSpPr>
              <a:spLocks noChangeArrowheads="1"/>
            </p:cNvSpPr>
            <p:nvPr/>
          </p:nvSpPr>
          <p:spPr bwMode="auto">
            <a:xfrm>
              <a:off x="2366" y="2634"/>
              <a:ext cx="898" cy="534"/>
            </a:xfrm>
            <a:prstGeom prst="rect">
              <a:avLst/>
            </a:prstGeom>
            <a:grp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sp>
          <p:nvSpPr>
            <p:cNvPr id="15" name="Rectangle 22">
              <a:extLst>
                <a:ext uri="{FF2B5EF4-FFF2-40B4-BE49-F238E27FC236}">
                  <a16:creationId xmlns:a16="http://schemas.microsoft.com/office/drawing/2014/main" id="{2AE9CA5A-C2FD-4A56-99F0-D1A8AAC9C6FC}"/>
                </a:ext>
              </a:extLst>
            </p:cNvPr>
            <p:cNvSpPr>
              <a:spLocks noChangeArrowheads="1"/>
            </p:cNvSpPr>
            <p:nvPr/>
          </p:nvSpPr>
          <p:spPr bwMode="auto">
            <a:xfrm>
              <a:off x="2388" y="2684"/>
              <a:ext cx="862" cy="465"/>
            </a:xfrm>
            <a:prstGeom prst="rect">
              <a:avLst/>
            </a:prstGeom>
            <a:grpFill/>
            <a:ln w="9525">
              <a:noFill/>
              <a:miter lim="800000"/>
              <a:headEnd/>
              <a:tailEnd/>
            </a:ln>
          </p:spPr>
          <p:txBody>
            <a:bodyPr wrap="square" lIns="0" tIns="0" rIns="0" bIns="0">
              <a:spAutoFit/>
            </a:bodyPr>
            <a:lstStyle/>
            <a:p>
              <a:pPr algn="ctr" eaLnBrk="1" hangingPunct="1">
                <a:defRPr/>
              </a:pPr>
              <a:r>
                <a:rPr lang="de-DE" sz="2400" dirty="0" err="1">
                  <a:solidFill>
                    <a:srgbClr val="FFFFFF"/>
                  </a:solidFill>
                  <a:effectLst>
                    <a:outerShdw blurRad="38100" dist="38100" dir="2700000" algn="tl">
                      <a:srgbClr val="000000"/>
                    </a:outerShdw>
                  </a:effectLst>
                  <a:latin typeface="AvantGarde Bk BT" pitchFamily="34" charset="0"/>
                </a:rPr>
                <a:t>Schnellig</a:t>
              </a:r>
              <a:r>
                <a:rPr lang="de-DE" sz="2400" dirty="0">
                  <a:solidFill>
                    <a:srgbClr val="FFFFFF"/>
                  </a:solidFill>
                  <a:effectLst>
                    <a:outerShdw blurRad="38100" dist="38100" dir="2700000" algn="tl">
                      <a:srgbClr val="000000"/>
                    </a:outerShdw>
                  </a:effectLst>
                  <a:latin typeface="AvantGarde Bk BT" pitchFamily="34" charset="0"/>
                </a:rPr>
                <a:t>-</a:t>
              </a:r>
            </a:p>
            <a:p>
              <a:pPr algn="ctr" eaLnBrk="1" hangingPunct="1">
                <a:defRPr/>
              </a:pPr>
              <a:r>
                <a:rPr lang="de-DE" sz="2400" dirty="0" err="1">
                  <a:solidFill>
                    <a:srgbClr val="FFFFFF"/>
                  </a:solidFill>
                  <a:effectLst>
                    <a:outerShdw blurRad="38100" dist="38100" dir="2700000" algn="tl">
                      <a:srgbClr val="000000"/>
                    </a:outerShdw>
                  </a:effectLst>
                  <a:latin typeface="AvantGarde Bk BT" pitchFamily="34" charset="0"/>
                </a:rPr>
                <a:t>keit</a:t>
              </a:r>
              <a:endParaRPr lang="de-DE" sz="2400" dirty="0">
                <a:effectLst>
                  <a:outerShdw blurRad="38100" dist="38100" dir="2700000" algn="tl">
                    <a:srgbClr val="FFFFFF"/>
                  </a:outerShdw>
                </a:effectLst>
                <a:latin typeface="AvantGarde Bk BT" pitchFamily="34" charset="0"/>
              </a:endParaRPr>
            </a:p>
          </p:txBody>
        </p:sp>
      </p:grpSp>
      <p:cxnSp>
        <p:nvCxnSpPr>
          <p:cNvPr id="16" name="AutoShape 23"/>
          <p:cNvCxnSpPr>
            <a:cxnSpLocks noChangeShapeType="1"/>
            <a:stCxn id="3" idx="2"/>
            <a:endCxn id="14" idx="0"/>
          </p:cNvCxnSpPr>
          <p:nvPr/>
        </p:nvCxnSpPr>
        <p:spPr bwMode="auto">
          <a:xfrm>
            <a:off x="1940114" y="4191000"/>
            <a:ext cx="2356552" cy="1585190"/>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17" name="AutoShape 24"/>
          <p:cNvCxnSpPr>
            <a:cxnSpLocks noChangeShapeType="1"/>
            <a:stCxn id="4" idx="2"/>
            <a:endCxn id="14" idx="0"/>
          </p:cNvCxnSpPr>
          <p:nvPr/>
        </p:nvCxnSpPr>
        <p:spPr bwMode="auto">
          <a:xfrm flipH="1">
            <a:off x="4296666" y="4191000"/>
            <a:ext cx="2825048" cy="1585190"/>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grpSp>
        <p:nvGrpSpPr>
          <p:cNvPr id="18" name="Group 26"/>
          <p:cNvGrpSpPr>
            <a:grpSpLocks/>
          </p:cNvGrpSpPr>
          <p:nvPr/>
        </p:nvGrpSpPr>
        <p:grpSpPr bwMode="auto">
          <a:xfrm>
            <a:off x="5083717" y="5788375"/>
            <a:ext cx="1531745" cy="835540"/>
            <a:chOff x="3359" y="2632"/>
            <a:chExt cx="877" cy="502"/>
          </a:xfrm>
          <a:gradFill>
            <a:gsLst>
              <a:gs pos="0">
                <a:schemeClr val="accent2">
                  <a:lumMod val="75000"/>
                </a:schemeClr>
              </a:gs>
              <a:gs pos="100000">
                <a:schemeClr val="accent5">
                  <a:lumMod val="60000"/>
                  <a:lumOff val="40000"/>
                </a:schemeClr>
              </a:gs>
            </a:gsLst>
            <a:lin ang="5400000" scaled="1"/>
          </a:gradFill>
        </p:grpSpPr>
        <p:sp>
          <p:nvSpPr>
            <p:cNvPr id="19" name="Rectangle 27"/>
            <p:cNvSpPr>
              <a:spLocks noChangeArrowheads="1"/>
            </p:cNvSpPr>
            <p:nvPr/>
          </p:nvSpPr>
          <p:spPr bwMode="auto">
            <a:xfrm>
              <a:off x="3359" y="2632"/>
              <a:ext cx="877" cy="502"/>
            </a:xfrm>
            <a:prstGeom prst="rect">
              <a:avLst/>
            </a:prstGeom>
            <a:grp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sp>
          <p:nvSpPr>
            <p:cNvPr id="20" name="Rectangle 28">
              <a:extLst>
                <a:ext uri="{FF2B5EF4-FFF2-40B4-BE49-F238E27FC236}">
                  <a16:creationId xmlns:a16="http://schemas.microsoft.com/office/drawing/2014/main" id="{7EA62924-CE09-489D-8CD3-08CA042F8650}"/>
                </a:ext>
              </a:extLst>
            </p:cNvPr>
            <p:cNvSpPr>
              <a:spLocks noChangeArrowheads="1"/>
            </p:cNvSpPr>
            <p:nvPr/>
          </p:nvSpPr>
          <p:spPr bwMode="auto">
            <a:xfrm>
              <a:off x="3368" y="2651"/>
              <a:ext cx="868" cy="425"/>
            </a:xfrm>
            <a:prstGeom prst="rect">
              <a:avLst/>
            </a:prstGeom>
            <a:grpFill/>
            <a:ln w="9525">
              <a:noFill/>
              <a:miter lim="800000"/>
              <a:headEnd/>
              <a:tailEnd/>
            </a:ln>
          </p:spPr>
          <p:txBody>
            <a:bodyPr wrap="square" lIns="0" tIns="0" rIns="0" bIns="0">
              <a:spAutoFit/>
            </a:bodyPr>
            <a:lstStyle/>
            <a:p>
              <a:pPr algn="ctr" eaLnBrk="1" hangingPunct="1">
                <a:defRPr/>
              </a:pPr>
              <a:r>
                <a:rPr lang="de-DE" sz="2300" dirty="0">
                  <a:solidFill>
                    <a:srgbClr val="FFFFFF"/>
                  </a:solidFill>
                  <a:effectLst>
                    <a:outerShdw blurRad="38100" dist="38100" dir="2700000" algn="tl">
                      <a:srgbClr val="000000"/>
                    </a:outerShdw>
                  </a:effectLst>
                  <a:latin typeface="AvantGarde Bk BT" pitchFamily="34" charset="0"/>
                </a:rPr>
                <a:t>Beweglich-</a:t>
              </a:r>
              <a:r>
                <a:rPr lang="de-DE" sz="2300" dirty="0" err="1">
                  <a:solidFill>
                    <a:srgbClr val="FFFFFF"/>
                  </a:solidFill>
                  <a:effectLst>
                    <a:outerShdw blurRad="38100" dist="38100" dir="2700000" algn="tl">
                      <a:srgbClr val="000000"/>
                    </a:outerShdw>
                  </a:effectLst>
                  <a:latin typeface="AvantGarde Bk BT" pitchFamily="34" charset="0"/>
                </a:rPr>
                <a:t>keit</a:t>
              </a:r>
              <a:endParaRPr lang="de-DE" sz="2300" dirty="0">
                <a:effectLst>
                  <a:outerShdw blurRad="38100" dist="38100" dir="2700000" algn="tl">
                    <a:srgbClr val="FFFFFF"/>
                  </a:outerShdw>
                </a:effectLst>
                <a:latin typeface="AvantGarde Bk BT" pitchFamily="34" charset="0"/>
              </a:endParaRPr>
            </a:p>
          </p:txBody>
        </p:sp>
      </p:grpSp>
      <p:cxnSp>
        <p:nvCxnSpPr>
          <p:cNvPr id="21" name="AutoShape 29"/>
          <p:cNvCxnSpPr>
            <a:cxnSpLocks noChangeShapeType="1"/>
            <a:stCxn id="4" idx="2"/>
            <a:endCxn id="19" idx="0"/>
          </p:cNvCxnSpPr>
          <p:nvPr/>
        </p:nvCxnSpPr>
        <p:spPr bwMode="auto">
          <a:xfrm flipH="1">
            <a:off x="5849591" y="4191000"/>
            <a:ext cx="1272123" cy="1597375"/>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2" name="AutoShape 30"/>
          <p:cNvCxnSpPr>
            <a:cxnSpLocks noChangeShapeType="1"/>
            <a:stCxn id="3" idx="2"/>
            <a:endCxn id="19" idx="0"/>
          </p:cNvCxnSpPr>
          <p:nvPr/>
        </p:nvCxnSpPr>
        <p:spPr bwMode="auto">
          <a:xfrm>
            <a:off x="1940114" y="4191000"/>
            <a:ext cx="3909477" cy="1597375"/>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grpSp>
        <p:nvGrpSpPr>
          <p:cNvPr id="23" name="Group 32"/>
          <p:cNvGrpSpPr>
            <a:grpSpLocks/>
          </p:cNvGrpSpPr>
          <p:nvPr/>
        </p:nvGrpSpPr>
        <p:grpSpPr bwMode="auto">
          <a:xfrm>
            <a:off x="2173130" y="5768975"/>
            <a:ext cx="1285875" cy="476250"/>
            <a:chOff x="1491" y="2626"/>
            <a:chExt cx="810" cy="300"/>
          </a:xfrm>
          <a:gradFill>
            <a:gsLst>
              <a:gs pos="0">
                <a:schemeClr val="accent2">
                  <a:lumMod val="75000"/>
                </a:schemeClr>
              </a:gs>
              <a:gs pos="100000">
                <a:schemeClr val="accent5">
                  <a:lumMod val="60000"/>
                  <a:lumOff val="40000"/>
                </a:schemeClr>
              </a:gs>
            </a:gsLst>
            <a:lin ang="5400000" scaled="1"/>
          </a:gradFill>
        </p:grpSpPr>
        <p:sp>
          <p:nvSpPr>
            <p:cNvPr id="24" name="Rectangle 33"/>
            <p:cNvSpPr>
              <a:spLocks noChangeArrowheads="1"/>
            </p:cNvSpPr>
            <p:nvPr/>
          </p:nvSpPr>
          <p:spPr bwMode="auto">
            <a:xfrm>
              <a:off x="1491" y="2626"/>
              <a:ext cx="810" cy="300"/>
            </a:xfrm>
            <a:prstGeom prst="rect">
              <a:avLst/>
            </a:prstGeom>
            <a:grpFill/>
            <a:ln w="6350">
              <a:solidFill>
                <a:srgbClr val="000000"/>
              </a:solidFill>
              <a:miter lim="800000"/>
              <a:headEnd/>
              <a:tailEnd/>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spcAft>
                  <a:spcPct val="48000"/>
                </a:spcAft>
              </a:pPr>
              <a:endParaRPr lang="en-US" altLang="de-DE" sz="3200">
                <a:solidFill>
                  <a:schemeClr val="bg1"/>
                </a:solidFill>
                <a:latin typeface="Tahoma" panose="020B0604030504040204" pitchFamily="34" charset="0"/>
              </a:endParaRPr>
            </a:p>
          </p:txBody>
        </p:sp>
        <p:sp>
          <p:nvSpPr>
            <p:cNvPr id="25" name="Rectangle 34">
              <a:extLst>
                <a:ext uri="{FF2B5EF4-FFF2-40B4-BE49-F238E27FC236}">
                  <a16:creationId xmlns:a16="http://schemas.microsoft.com/office/drawing/2014/main" id="{27CDCA6A-A212-4FBB-A24C-1DAFD20B40DE}"/>
                </a:ext>
              </a:extLst>
            </p:cNvPr>
            <p:cNvSpPr>
              <a:spLocks noChangeArrowheads="1"/>
            </p:cNvSpPr>
            <p:nvPr/>
          </p:nvSpPr>
          <p:spPr bwMode="auto">
            <a:xfrm>
              <a:off x="1707" y="2658"/>
              <a:ext cx="409" cy="233"/>
            </a:xfrm>
            <a:prstGeom prst="rect">
              <a:avLst/>
            </a:prstGeom>
            <a:grpFill/>
            <a:ln w="9525">
              <a:noFill/>
              <a:miter lim="800000"/>
              <a:headEnd/>
              <a:tailEnd/>
            </a:ln>
            <a:effectLst/>
          </p:spPr>
          <p:txBody>
            <a:bodyPr wrap="none" lIns="0" tIns="0" rIns="0" bIns="0">
              <a:spAutoFit/>
            </a:bodyPr>
            <a:lstStyle/>
            <a:p>
              <a:pPr algn="ctr" eaLnBrk="1" hangingPunct="1">
                <a:defRPr/>
              </a:pPr>
              <a:r>
                <a:rPr lang="de-DE" sz="2400" dirty="0">
                  <a:solidFill>
                    <a:srgbClr val="FFFFFF"/>
                  </a:solidFill>
                  <a:effectLst>
                    <a:outerShdw blurRad="38100" dist="38100" dir="2700000" algn="tl">
                      <a:srgbClr val="000000"/>
                    </a:outerShdw>
                  </a:effectLst>
                  <a:latin typeface="AvantGarde Bk BT" pitchFamily="34" charset="0"/>
                </a:rPr>
                <a:t>Kraft</a:t>
              </a:r>
              <a:endParaRPr lang="de-DE" sz="2400" dirty="0">
                <a:effectLst>
                  <a:outerShdw blurRad="38100" dist="38100" dir="2700000" algn="tl">
                    <a:srgbClr val="FFFFFF"/>
                  </a:outerShdw>
                </a:effectLst>
                <a:latin typeface="AvantGarde Bk BT" pitchFamily="34" charset="0"/>
              </a:endParaRPr>
            </a:p>
          </p:txBody>
        </p:sp>
      </p:grpSp>
      <p:cxnSp>
        <p:nvCxnSpPr>
          <p:cNvPr id="26" name="AutoShape 35"/>
          <p:cNvCxnSpPr>
            <a:cxnSpLocks noChangeShapeType="1"/>
            <a:stCxn id="3" idx="2"/>
            <a:endCxn id="24" idx="0"/>
          </p:cNvCxnSpPr>
          <p:nvPr/>
        </p:nvCxnSpPr>
        <p:spPr bwMode="auto">
          <a:xfrm>
            <a:off x="1940114" y="4191000"/>
            <a:ext cx="875954" cy="1577975"/>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27" name="AutoShape 36"/>
          <p:cNvCxnSpPr>
            <a:cxnSpLocks noChangeShapeType="1"/>
            <a:stCxn id="4" idx="2"/>
            <a:endCxn id="24" idx="0"/>
          </p:cNvCxnSpPr>
          <p:nvPr/>
        </p:nvCxnSpPr>
        <p:spPr bwMode="auto">
          <a:xfrm flipH="1">
            <a:off x="2816068" y="4191000"/>
            <a:ext cx="4305646" cy="1577975"/>
          </a:xfrm>
          <a:prstGeom prst="straightConnector1">
            <a:avLst/>
          </a:prstGeom>
          <a:noFill/>
          <a:ln w="19050">
            <a:solidFill>
              <a:schemeClr val="accent4">
                <a:lumMod val="50000"/>
              </a:schemeClr>
            </a:solidFill>
            <a:round/>
            <a:headEnd/>
            <a:tailEnd type="triangle" w="med" len="med"/>
          </a:ln>
          <a:extLst>
            <a:ext uri="{909E8E84-426E-40DD-AFC4-6F175D3DCCD1}">
              <a14:hiddenFill xmlns:a14="http://schemas.microsoft.com/office/drawing/2010/main">
                <a:noFill/>
              </a14:hiddenFill>
            </a:ext>
          </a:extLst>
        </p:spPr>
      </p:cxnSp>
      <p:sp>
        <p:nvSpPr>
          <p:cNvPr id="28" name="Rectangle 6">
            <a:extLst>
              <a:ext uri="{FF2B5EF4-FFF2-40B4-BE49-F238E27FC236}">
                <a16:creationId xmlns:a16="http://schemas.microsoft.com/office/drawing/2014/main" id="{8C9999CC-E955-445D-B60B-C1933F4FF5D7}"/>
              </a:ext>
            </a:extLst>
          </p:cNvPr>
          <p:cNvSpPr>
            <a:spLocks noChangeArrowheads="1"/>
          </p:cNvSpPr>
          <p:nvPr/>
        </p:nvSpPr>
        <p:spPr bwMode="auto">
          <a:xfrm>
            <a:off x="637445" y="2942872"/>
            <a:ext cx="2460625" cy="984250"/>
          </a:xfrm>
          <a:prstGeom prst="rect">
            <a:avLst/>
          </a:prstGeom>
          <a:noFill/>
          <a:ln w="9525">
            <a:noFill/>
            <a:miter lim="800000"/>
            <a:headEnd/>
            <a:tailEnd/>
          </a:ln>
        </p:spPr>
        <p:txBody>
          <a:bodyPr wrap="none" lIns="0" tIns="0" rIns="0" bIns="0">
            <a:spAutoFit/>
          </a:bodyPr>
          <a:lstStyle/>
          <a:p>
            <a:pPr algn="ctr" eaLnBrk="1" hangingPunct="1">
              <a:defRPr/>
            </a:pPr>
            <a:r>
              <a:rPr lang="de-DE" dirty="0">
                <a:solidFill>
                  <a:srgbClr val="000000"/>
                </a:solidFill>
                <a:effectLst>
                  <a:outerShdw blurRad="38100" dist="38100" dir="2700000" algn="tl">
                    <a:srgbClr val="FFFFFF"/>
                  </a:outerShdw>
                </a:effectLst>
                <a:latin typeface="AvantGarde Bk BT" pitchFamily="34" charset="0"/>
              </a:rPr>
              <a:t>Konditionelle </a:t>
            </a:r>
          </a:p>
          <a:p>
            <a:pPr algn="ctr" eaLnBrk="1" hangingPunct="1">
              <a:defRPr/>
            </a:pPr>
            <a:r>
              <a:rPr lang="de-DE" dirty="0">
                <a:solidFill>
                  <a:srgbClr val="000000"/>
                </a:solidFill>
                <a:effectLst>
                  <a:outerShdw blurRad="38100" dist="38100" dir="2700000" algn="tl">
                    <a:srgbClr val="FFFFFF"/>
                  </a:outerShdw>
                </a:effectLst>
                <a:latin typeface="AvantGarde Bk BT" pitchFamily="34" charset="0"/>
              </a:rPr>
              <a:t>Fähigkeiten</a:t>
            </a:r>
            <a:endParaRPr lang="de-DE" dirty="0">
              <a:effectLst>
                <a:outerShdw blurRad="38100" dist="38100" dir="2700000" algn="tl">
                  <a:srgbClr val="FFFFFF"/>
                </a:outerShdw>
              </a:effectLst>
              <a:latin typeface="AvantGarde Bk BT" pitchFamily="34" charset="0"/>
            </a:endParaRPr>
          </a:p>
        </p:txBody>
      </p:sp>
      <p:sp>
        <p:nvSpPr>
          <p:cNvPr id="29" name="Rectangle 8">
            <a:extLst>
              <a:ext uri="{FF2B5EF4-FFF2-40B4-BE49-F238E27FC236}">
                <a16:creationId xmlns:a16="http://schemas.microsoft.com/office/drawing/2014/main" id="{8BE0FE6B-744B-4F7A-B917-2159BD8CBE3A}"/>
              </a:ext>
            </a:extLst>
          </p:cNvPr>
          <p:cNvSpPr>
            <a:spLocks noChangeArrowheads="1"/>
          </p:cNvSpPr>
          <p:nvPr/>
        </p:nvSpPr>
        <p:spPr bwMode="auto">
          <a:xfrm>
            <a:off x="6485652" y="2942872"/>
            <a:ext cx="1282402" cy="553998"/>
          </a:xfrm>
          <a:prstGeom prst="rect">
            <a:avLst/>
          </a:prstGeom>
          <a:noFill/>
          <a:ln w="9525">
            <a:noFill/>
            <a:miter lim="800000"/>
            <a:headEnd/>
            <a:tailEnd/>
          </a:ln>
          <a:effectLst/>
        </p:spPr>
        <p:txBody>
          <a:bodyPr wrap="none" lIns="0" tIns="0" rIns="0" bIns="0">
            <a:spAutoFit/>
          </a:bodyPr>
          <a:lstStyle/>
          <a:p>
            <a:pPr algn="ctr" eaLnBrk="1" hangingPunct="1">
              <a:defRPr/>
            </a:pPr>
            <a:r>
              <a:rPr lang="de-DE" dirty="0">
                <a:latin typeface="AvantGarde Bk BT" pitchFamily="34" charset="0"/>
              </a:rPr>
              <a:t>Koordinative</a:t>
            </a:r>
          </a:p>
          <a:p>
            <a:pPr algn="ctr" eaLnBrk="1" hangingPunct="1">
              <a:defRPr/>
            </a:pPr>
            <a:r>
              <a:rPr lang="de-DE" dirty="0">
                <a:latin typeface="AvantGarde Bk BT" pitchFamily="34" charset="0"/>
              </a:rPr>
              <a:t>Fähigkeiten</a:t>
            </a:r>
          </a:p>
        </p:txBody>
      </p:sp>
      <p:sp>
        <p:nvSpPr>
          <p:cNvPr id="30" name="Text Box 3">
            <a:extLst>
              <a:ext uri="{FF2B5EF4-FFF2-40B4-BE49-F238E27FC236}">
                <a16:creationId xmlns:a16="http://schemas.microsoft.com/office/drawing/2014/main" id="{6638843C-EF58-4E63-A138-8731CE506D15}"/>
              </a:ext>
            </a:extLst>
          </p:cNvPr>
          <p:cNvSpPr txBox="1">
            <a:spLocks noChangeArrowheads="1"/>
          </p:cNvSpPr>
          <p:nvPr/>
        </p:nvSpPr>
        <p:spPr bwMode="auto">
          <a:xfrm>
            <a:off x="7691358" y="6527378"/>
            <a:ext cx="1452642" cy="276999"/>
          </a:xfrm>
          <a:prstGeom prst="rect">
            <a:avLst/>
          </a:prstGeom>
          <a:noFill/>
          <a:ln w="9525">
            <a:noFill/>
            <a:miter lim="800000"/>
            <a:headEnd/>
            <a:tailEnd/>
          </a:ln>
          <a:effectLst/>
        </p:spPr>
        <p:txBody>
          <a:bodyPr wrap="none">
            <a:spAutoFit/>
          </a:bodyPr>
          <a:lstStyle/>
          <a:p>
            <a:pPr eaLnBrk="1" hangingPunct="1">
              <a:defRPr/>
            </a:pPr>
            <a:r>
              <a:rPr lang="de-DE" sz="1200" i="1" dirty="0" smtClean="0">
                <a:solidFill>
                  <a:schemeClr val="accent1">
                    <a:lumMod val="75000"/>
                  </a:schemeClr>
                </a:solidFill>
                <a:ea typeface="Verdana" panose="020B0604030504040204" pitchFamily="34" charset="0"/>
                <a:cs typeface="Verdana" panose="020B0604030504040204" pitchFamily="34" charset="0"/>
              </a:rPr>
              <a:t>Hohmann et al. </a:t>
            </a:r>
            <a:r>
              <a:rPr lang="de-DE" sz="1200" i="1" dirty="0">
                <a:solidFill>
                  <a:schemeClr val="accent1">
                    <a:lumMod val="75000"/>
                  </a:schemeClr>
                </a:solidFill>
                <a:ea typeface="Verdana" panose="020B0604030504040204" pitchFamily="34" charset="0"/>
                <a:cs typeface="Verdana" panose="020B0604030504040204" pitchFamily="34" charset="0"/>
              </a:rPr>
              <a:t>2001</a:t>
            </a:r>
          </a:p>
        </p:txBody>
      </p:sp>
    </p:spTree>
    <p:extLst>
      <p:ext uri="{BB962C8B-B14F-4D97-AF65-F5344CB8AC3E}">
        <p14:creationId xmlns:p14="http://schemas.microsoft.com/office/powerpoint/2010/main" val="4243878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duotone>
              <a:schemeClr val="accent1">
                <a:shade val="45000"/>
                <a:satMod val="135000"/>
              </a:schemeClr>
              <a:prstClr val="white"/>
            </a:duotone>
          </a:blip>
          <a:stretch>
            <a:fillRect/>
          </a:stretch>
        </p:blipFill>
        <p:spPr>
          <a:xfrm>
            <a:off x="184546" y="407189"/>
            <a:ext cx="8744210" cy="5736374"/>
          </a:xfrm>
          <a:prstGeom prst="rect">
            <a:avLst/>
          </a:prstGeom>
        </p:spPr>
      </p:pic>
      <p:sp>
        <p:nvSpPr>
          <p:cNvPr id="5" name="Textfeld 4"/>
          <p:cNvSpPr txBox="1"/>
          <p:nvPr/>
        </p:nvSpPr>
        <p:spPr>
          <a:xfrm>
            <a:off x="5989479" y="6328455"/>
            <a:ext cx="2862072" cy="276999"/>
          </a:xfrm>
          <a:prstGeom prst="rect">
            <a:avLst/>
          </a:prstGeom>
          <a:noFill/>
        </p:spPr>
        <p:txBody>
          <a:bodyPr wrap="square" rtlCol="0">
            <a:spAutoFit/>
          </a:bodyPr>
          <a:lstStyle/>
          <a:p>
            <a:pPr algn="r"/>
            <a:r>
              <a:rPr lang="de-DE" sz="1200" i="1" dirty="0" err="1">
                <a:solidFill>
                  <a:schemeClr val="tx2"/>
                </a:solidFill>
              </a:rPr>
              <a:t>Hulteen</a:t>
            </a:r>
            <a:r>
              <a:rPr lang="de-DE" sz="1200" i="1" dirty="0">
                <a:solidFill>
                  <a:schemeClr val="tx2"/>
                </a:solidFill>
              </a:rPr>
              <a:t> et al. 2018</a:t>
            </a:r>
            <a:endParaRPr lang="en-US" sz="1200" i="1" dirty="0">
              <a:solidFill>
                <a:schemeClr val="tx2"/>
              </a:solidFill>
            </a:endParaRPr>
          </a:p>
        </p:txBody>
      </p:sp>
      <p:sp>
        <p:nvSpPr>
          <p:cNvPr id="2" name="Rechteck 1"/>
          <p:cNvSpPr/>
          <p:nvPr/>
        </p:nvSpPr>
        <p:spPr>
          <a:xfrm>
            <a:off x="259621" y="407189"/>
            <a:ext cx="3594638" cy="800219"/>
          </a:xfrm>
          <a:prstGeom prst="rect">
            <a:avLst/>
          </a:prstGeom>
          <a:noFill/>
        </p:spPr>
        <p:txBody>
          <a:bodyPr wrap="none" lIns="91440" tIns="45720" rIns="91440" bIns="45720">
            <a:spAutoFit/>
          </a:bodyPr>
          <a:lstStyle/>
          <a:p>
            <a:r>
              <a:rPr lang="de-DE" sz="2600" b="0" cap="none" spc="0" dirty="0">
                <a:ln w="0"/>
                <a:solidFill>
                  <a:schemeClr val="accent1"/>
                </a:solidFill>
                <a:effectLst>
                  <a:outerShdw blurRad="38100" dist="25400" dir="5400000" algn="ctr" rotWithShape="0">
                    <a:srgbClr val="6E747A">
                      <a:alpha val="43000"/>
                    </a:srgbClr>
                  </a:outerShdw>
                </a:effectLst>
              </a:rPr>
              <a:t>Motorische </a:t>
            </a:r>
            <a:r>
              <a:rPr lang="de-DE" sz="2600" dirty="0">
                <a:ln w="0"/>
                <a:solidFill>
                  <a:schemeClr val="accent1"/>
                </a:solidFill>
                <a:effectLst>
                  <a:outerShdw blurRad="38100" dist="25400" dir="5400000" algn="ctr" rotWithShape="0">
                    <a:srgbClr val="6E747A">
                      <a:alpha val="43000"/>
                    </a:srgbClr>
                  </a:outerShdw>
                </a:effectLst>
              </a:rPr>
              <a:t>Kompetenz</a:t>
            </a:r>
            <a:endParaRPr lang="de-DE" sz="2600" b="0" cap="none" spc="0" dirty="0">
              <a:ln w="0"/>
              <a:solidFill>
                <a:schemeClr val="accent1"/>
              </a:solidFill>
              <a:effectLst>
                <a:outerShdw blurRad="38100" dist="25400" dir="5400000" algn="ctr" rotWithShape="0">
                  <a:srgbClr val="6E747A">
                    <a:alpha val="43000"/>
                  </a:srgbClr>
                </a:outerShdw>
              </a:effectLst>
            </a:endParaRPr>
          </a:p>
          <a:p>
            <a:r>
              <a:rPr lang="de-DE" sz="2000" dirty="0">
                <a:ln w="0"/>
                <a:solidFill>
                  <a:schemeClr val="accent1"/>
                </a:solidFill>
                <a:effectLst>
                  <a:outerShdw blurRad="38100" dist="25400" dir="5400000" algn="ctr" rotWithShape="0">
                    <a:srgbClr val="6E747A">
                      <a:alpha val="43000"/>
                    </a:srgbClr>
                  </a:outerShdw>
                </a:effectLst>
              </a:rPr>
              <a:t>(</a:t>
            </a:r>
            <a:r>
              <a:rPr lang="de-DE" sz="2000" dirty="0" err="1">
                <a:ln w="0"/>
                <a:solidFill>
                  <a:schemeClr val="accent1"/>
                </a:solidFill>
                <a:effectLst>
                  <a:outerShdw blurRad="38100" dist="25400" dir="5400000" algn="ctr" rotWithShape="0">
                    <a:srgbClr val="6E747A">
                      <a:alpha val="43000"/>
                    </a:srgbClr>
                  </a:outerShdw>
                </a:effectLst>
              </a:rPr>
              <a:t>Foundational</a:t>
            </a:r>
            <a:r>
              <a:rPr lang="de-DE" sz="2000" dirty="0">
                <a:ln w="0"/>
                <a:solidFill>
                  <a:schemeClr val="accent1"/>
                </a:solidFill>
                <a:effectLst>
                  <a:outerShdw blurRad="38100" dist="25400" dir="5400000" algn="ctr" rotWithShape="0">
                    <a:srgbClr val="6E747A">
                      <a:alpha val="43000"/>
                    </a:srgbClr>
                  </a:outerShdw>
                </a:effectLst>
              </a:rPr>
              <a:t> Movement </a:t>
            </a:r>
            <a:r>
              <a:rPr lang="de-DE" sz="2000" dirty="0" err="1">
                <a:ln w="0"/>
                <a:solidFill>
                  <a:schemeClr val="accent1"/>
                </a:solidFill>
                <a:effectLst>
                  <a:outerShdw blurRad="38100" dist="25400" dir="5400000" algn="ctr" rotWithShape="0">
                    <a:srgbClr val="6E747A">
                      <a:alpha val="43000"/>
                    </a:srgbClr>
                  </a:outerShdw>
                </a:effectLst>
              </a:rPr>
              <a:t>skills</a:t>
            </a:r>
            <a:r>
              <a:rPr lang="de-DE" sz="2000" dirty="0">
                <a:ln w="0"/>
                <a:solidFill>
                  <a:schemeClr val="accent1"/>
                </a:solidFill>
                <a:effectLst>
                  <a:outerShdw blurRad="38100" dist="25400" dir="5400000" algn="ctr" rotWithShape="0">
                    <a:srgbClr val="6E747A">
                      <a:alpha val="43000"/>
                    </a:srgbClr>
                  </a:outerShdw>
                </a:effectLst>
              </a:rPr>
              <a:t>)</a:t>
            </a:r>
            <a:endParaRPr lang="de-DE"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81716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8600" y="399478"/>
            <a:ext cx="8686800" cy="1129862"/>
          </a:xfrm>
        </p:spPr>
        <p:txBody>
          <a:bodyPr/>
          <a:lstStyle/>
          <a:p>
            <a:r>
              <a:rPr lang="de-DE" sz="3200" dirty="0"/>
              <a:t>„Sport </a:t>
            </a:r>
            <a:r>
              <a:rPr lang="de-DE" sz="3200" dirty="0" err="1"/>
              <a:t>for</a:t>
            </a:r>
            <a:r>
              <a:rPr lang="de-DE" sz="3200" dirty="0"/>
              <a:t> All - Play </a:t>
            </a:r>
            <a:r>
              <a:rPr lang="de-DE" sz="3200" dirty="0" err="1"/>
              <a:t>for</a:t>
            </a:r>
            <a:r>
              <a:rPr lang="de-DE" sz="3200" dirty="0"/>
              <a:t> Life“</a:t>
            </a:r>
            <a:endParaRPr lang="en-US" sz="3200" dirty="0"/>
          </a:p>
        </p:txBody>
      </p:sp>
      <p:pic>
        <p:nvPicPr>
          <p:cNvPr id="6" name="Grafik 5"/>
          <p:cNvPicPr>
            <a:picLocks noChangeAspect="1"/>
          </p:cNvPicPr>
          <p:nvPr/>
        </p:nvPicPr>
        <p:blipFill rotWithShape="1">
          <a:blip r:embed="rId2"/>
          <a:srcRect l="8818" t="20939" r="45228" b="15866"/>
          <a:stretch/>
        </p:blipFill>
        <p:spPr>
          <a:xfrm>
            <a:off x="541172" y="2895600"/>
            <a:ext cx="3501738" cy="2847110"/>
          </a:xfrm>
          <a:prstGeom prst="rect">
            <a:avLst/>
          </a:prstGeom>
        </p:spPr>
      </p:pic>
      <p:sp>
        <p:nvSpPr>
          <p:cNvPr id="7" name="Textfeld 6"/>
          <p:cNvSpPr txBox="1"/>
          <p:nvPr/>
        </p:nvSpPr>
        <p:spPr>
          <a:xfrm>
            <a:off x="4042910" y="4755574"/>
            <a:ext cx="5085850" cy="646331"/>
          </a:xfrm>
          <a:prstGeom prst="rect">
            <a:avLst/>
          </a:prstGeom>
          <a:noFill/>
        </p:spPr>
        <p:txBody>
          <a:bodyPr wrap="square" rtlCol="0">
            <a:spAutoFit/>
          </a:bodyPr>
          <a:lstStyle/>
          <a:p>
            <a:r>
              <a:rPr lang="de-DE" b="1" dirty="0">
                <a:solidFill>
                  <a:srgbClr val="FF0000"/>
                </a:solidFill>
                <a:latin typeface="Bradley Hand ITC" panose="03070402050302030203" pitchFamily="66" charset="0"/>
              </a:rPr>
              <a:t>Bis </a:t>
            </a:r>
            <a:r>
              <a:rPr lang="de-DE" b="1" dirty="0" smtClean="0">
                <a:solidFill>
                  <a:srgbClr val="FF0000"/>
                </a:solidFill>
                <a:latin typeface="Bradley Hand ITC" panose="03070402050302030203" pitchFamily="66" charset="0"/>
              </a:rPr>
              <a:t>Pubertät Fokus </a:t>
            </a:r>
            <a:r>
              <a:rPr lang="de-DE" b="1" dirty="0">
                <a:solidFill>
                  <a:srgbClr val="FF0000"/>
                </a:solidFill>
                <a:latin typeface="Bradley Hand ITC" panose="03070402050302030203" pitchFamily="66" charset="0"/>
              </a:rPr>
              <a:t>auf motorische Fähigkeiten / Fertigkeiten und Freude an Bewegung</a:t>
            </a:r>
            <a:endParaRPr lang="en-US" b="1" dirty="0">
              <a:solidFill>
                <a:srgbClr val="FF0000"/>
              </a:solidFill>
              <a:latin typeface="Bradley Hand ITC" panose="03070402050302030203" pitchFamily="66" charset="0"/>
            </a:endParaRPr>
          </a:p>
        </p:txBody>
      </p:sp>
      <p:sp>
        <p:nvSpPr>
          <p:cNvPr id="8" name="Textfeld 7"/>
          <p:cNvSpPr txBox="1"/>
          <p:nvPr/>
        </p:nvSpPr>
        <p:spPr>
          <a:xfrm>
            <a:off x="4042910" y="3179256"/>
            <a:ext cx="5085850" cy="646331"/>
          </a:xfrm>
          <a:prstGeom prst="rect">
            <a:avLst/>
          </a:prstGeom>
          <a:noFill/>
        </p:spPr>
        <p:txBody>
          <a:bodyPr wrap="square" rtlCol="0">
            <a:spAutoFit/>
          </a:bodyPr>
          <a:lstStyle/>
          <a:p>
            <a:r>
              <a:rPr lang="de-DE" b="1" dirty="0">
                <a:solidFill>
                  <a:srgbClr val="FF0000"/>
                </a:solidFill>
                <a:latin typeface="Bradley Hand ITC" panose="03070402050302030203" pitchFamily="66" charset="0"/>
              </a:rPr>
              <a:t>Anschließend „Sport für Alle“ auf unterschiedlichen Ebenen</a:t>
            </a:r>
            <a:endParaRPr lang="en-US"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551908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200" dirty="0" smtClean="0"/>
              <a:t>Zusammenfassung</a:t>
            </a:r>
            <a:endParaRPr lang="en-US" sz="3200" dirty="0"/>
          </a:p>
        </p:txBody>
      </p:sp>
      <p:sp>
        <p:nvSpPr>
          <p:cNvPr id="7" name="Inhaltsplatzhalter 5"/>
          <p:cNvSpPr>
            <a:spLocks noGrp="1"/>
          </p:cNvSpPr>
          <p:nvPr>
            <p:ph sz="half" idx="1"/>
          </p:nvPr>
        </p:nvSpPr>
        <p:spPr>
          <a:xfrm>
            <a:off x="288780" y="2732809"/>
            <a:ext cx="8602375" cy="3227099"/>
          </a:xfrm>
        </p:spPr>
        <p:txBody>
          <a:bodyPr>
            <a:normAutofit/>
          </a:bodyPr>
          <a:lstStyle/>
          <a:p>
            <a:pPr>
              <a:lnSpc>
                <a:spcPct val="110000"/>
              </a:lnSpc>
              <a:spcAft>
                <a:spcPts val="1200"/>
              </a:spcAft>
              <a:buFont typeface="Wingdings" panose="05000000000000000000" pitchFamily="2" charset="2"/>
              <a:buChar char="§"/>
            </a:pPr>
            <a:r>
              <a:rPr lang="de-DE" sz="2200" dirty="0"/>
              <a:t>Bewegung wesentlicher Bestandteil eines gesunden Lebensstils</a:t>
            </a:r>
          </a:p>
          <a:p>
            <a:pPr>
              <a:lnSpc>
                <a:spcPct val="110000"/>
              </a:lnSpc>
              <a:buFont typeface="Wingdings" panose="05000000000000000000" pitchFamily="2" charset="2"/>
              <a:buChar char="§"/>
            </a:pPr>
            <a:r>
              <a:rPr lang="de-DE" sz="2200" dirty="0" smtClean="0"/>
              <a:t>„organisierter Sport“ </a:t>
            </a:r>
            <a:r>
              <a:rPr lang="de-DE" sz="2200" dirty="0"/>
              <a:t>soll Bewegungsverhalten in Freizeit fördern</a:t>
            </a:r>
          </a:p>
          <a:p>
            <a:pPr>
              <a:lnSpc>
                <a:spcPct val="110000"/>
              </a:lnSpc>
              <a:buFont typeface="Wingdings" panose="05000000000000000000" pitchFamily="2" charset="2"/>
              <a:buChar char="§"/>
            </a:pPr>
            <a:r>
              <a:rPr lang="de-DE" sz="2200" dirty="0"/>
              <a:t>Förderung motorischer Kompetenz in jungen Jahren</a:t>
            </a:r>
          </a:p>
          <a:p>
            <a:pPr lvl="1">
              <a:lnSpc>
                <a:spcPct val="110000"/>
              </a:lnSpc>
              <a:spcAft>
                <a:spcPts val="1200"/>
              </a:spcAft>
              <a:buFont typeface="Wingdings" panose="05000000000000000000" pitchFamily="2" charset="2"/>
              <a:buChar char="§"/>
            </a:pPr>
            <a:r>
              <a:rPr lang="de-DE" sz="1800" dirty="0"/>
              <a:t>Vielfältige Bewegungserfahrung</a:t>
            </a:r>
            <a:endParaRPr lang="en-US" sz="1800" dirty="0"/>
          </a:p>
          <a:p>
            <a:pPr>
              <a:lnSpc>
                <a:spcPct val="110000"/>
              </a:lnSpc>
              <a:spcAft>
                <a:spcPts val="1200"/>
              </a:spcAft>
              <a:buFont typeface="Wingdings" panose="05000000000000000000" pitchFamily="2" charset="2"/>
              <a:buChar char="§"/>
            </a:pPr>
            <a:r>
              <a:rPr lang="de-DE" sz="2200" dirty="0"/>
              <a:t>Motorische Kompetenz erleichtert Zugang zu sportlicher Betätigung und </a:t>
            </a:r>
            <a:r>
              <a:rPr lang="de-DE" sz="2200" dirty="0" err="1"/>
              <a:t>untersützt</a:t>
            </a:r>
            <a:r>
              <a:rPr lang="de-DE" sz="2200" dirty="0"/>
              <a:t> </a:t>
            </a:r>
            <a:r>
              <a:rPr lang="de-DE" sz="2200" dirty="0" err="1"/>
              <a:t>Gewichtsmangement</a:t>
            </a:r>
            <a:endParaRPr lang="de-DE" sz="2200" dirty="0"/>
          </a:p>
        </p:txBody>
      </p:sp>
    </p:spTree>
    <p:extLst>
      <p:ext uri="{BB962C8B-B14F-4D97-AF65-F5344CB8AC3E}">
        <p14:creationId xmlns:p14="http://schemas.microsoft.com/office/powerpoint/2010/main" val="2436501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981200" y="2514600"/>
            <a:ext cx="3180918" cy="3180918"/>
          </a:xfrm>
          <a:prstGeom prst="rect">
            <a:avLst/>
          </a:prstGeom>
        </p:spPr>
      </p:pic>
    </p:spTree>
    <p:extLst>
      <p:ext uri="{BB962C8B-B14F-4D97-AF65-F5344CB8AC3E}">
        <p14:creationId xmlns:p14="http://schemas.microsoft.com/office/powerpoint/2010/main" val="3722210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1" y="2514600"/>
            <a:ext cx="6248400" cy="3450696"/>
          </a:xfrm>
        </p:spPr>
        <p:txBody>
          <a:bodyPr>
            <a:normAutofit fontScale="92500" lnSpcReduction="10000"/>
          </a:bodyPr>
          <a:lstStyle/>
          <a:p>
            <a:pPr marL="0" indent="0">
              <a:buNone/>
            </a:pPr>
            <a:r>
              <a:rPr lang="en-US" sz="2200" dirty="0" err="1" smtClean="0"/>
              <a:t>Herz-Kreislauf</a:t>
            </a:r>
            <a:r>
              <a:rPr lang="en-US" sz="2200" dirty="0" smtClean="0"/>
              <a:t> </a:t>
            </a:r>
            <a:r>
              <a:rPr lang="en-US" sz="2200" dirty="0" err="1" smtClean="0"/>
              <a:t>Krankheiten</a:t>
            </a:r>
            <a:r>
              <a:rPr lang="en-US" sz="2200" dirty="0" smtClean="0"/>
              <a:t> </a:t>
            </a:r>
            <a:r>
              <a:rPr lang="en-US" sz="2200" dirty="0" err="1" smtClean="0"/>
              <a:t>weniger</a:t>
            </a:r>
            <a:r>
              <a:rPr lang="en-US" sz="2200" dirty="0" smtClean="0"/>
              <a:t> </a:t>
            </a:r>
            <a:r>
              <a:rPr lang="en-US" sz="2200" dirty="0" err="1" smtClean="0"/>
              <a:t>häufig</a:t>
            </a:r>
            <a:r>
              <a:rPr lang="en-US" sz="2200" dirty="0" smtClean="0"/>
              <a:t> in </a:t>
            </a:r>
            <a:r>
              <a:rPr lang="en-US" sz="2200" dirty="0" err="1" smtClean="0"/>
              <a:t>aktiven</a:t>
            </a:r>
            <a:r>
              <a:rPr lang="en-US" sz="2200" dirty="0" smtClean="0"/>
              <a:t> </a:t>
            </a:r>
            <a:r>
              <a:rPr lang="en-US" sz="2200" dirty="0" err="1" smtClean="0"/>
              <a:t>Arbeitern</a:t>
            </a:r>
            <a:endParaRPr lang="en-US" sz="2200" dirty="0" smtClean="0"/>
          </a:p>
          <a:p>
            <a:pPr>
              <a:buClr>
                <a:schemeClr val="tx2"/>
              </a:buClr>
              <a:buFont typeface="Symbol" panose="05050102010706020507" pitchFamily="18" charset="2"/>
              <a:buChar char="-"/>
            </a:pPr>
            <a:r>
              <a:rPr lang="en-US" sz="2000" dirty="0" smtClean="0"/>
              <a:t>London Transport Worker Study</a:t>
            </a:r>
            <a:r>
              <a:rPr lang="en-US" dirty="0" smtClean="0"/>
              <a:t> </a:t>
            </a:r>
            <a:r>
              <a:rPr lang="en-US" sz="1200" i="1" dirty="0" smtClean="0"/>
              <a:t>(Morris et al. 1953/1956)</a:t>
            </a:r>
          </a:p>
          <a:p>
            <a:pPr lvl="1">
              <a:buClr>
                <a:schemeClr val="tx2"/>
              </a:buClr>
              <a:buFont typeface="Symbol" panose="05050102010706020507" pitchFamily="18" charset="2"/>
              <a:buChar char="-"/>
            </a:pPr>
            <a:r>
              <a:rPr lang="en-US" sz="1700" dirty="0" err="1" smtClean="0"/>
              <a:t>Busfahrer</a:t>
            </a:r>
            <a:r>
              <a:rPr lang="en-US" sz="1700" dirty="0" smtClean="0"/>
              <a:t> vs. “</a:t>
            </a:r>
            <a:r>
              <a:rPr lang="en-US" sz="1700" dirty="0" err="1" smtClean="0"/>
              <a:t>Schaffner</a:t>
            </a:r>
            <a:r>
              <a:rPr lang="en-US" sz="1700" dirty="0" smtClean="0"/>
              <a:t>”</a:t>
            </a:r>
          </a:p>
          <a:p>
            <a:pPr marL="301943" lvl="1" indent="0">
              <a:buClr>
                <a:schemeClr val="tx2"/>
              </a:buClr>
              <a:buNone/>
            </a:pPr>
            <a:endParaRPr lang="en-US" sz="1700" dirty="0" smtClean="0"/>
          </a:p>
          <a:p>
            <a:pPr>
              <a:buClr>
                <a:schemeClr val="tx2"/>
              </a:buClr>
              <a:buFont typeface="Symbol" panose="05050102010706020507" pitchFamily="18" charset="2"/>
              <a:buChar char="-"/>
            </a:pPr>
            <a:r>
              <a:rPr lang="en-US" sz="2000" dirty="0" smtClean="0"/>
              <a:t>California Longshoremen Study </a:t>
            </a:r>
            <a:r>
              <a:rPr lang="en-US" sz="1200" i="1" dirty="0" smtClean="0"/>
              <a:t>(</a:t>
            </a:r>
            <a:r>
              <a:rPr lang="en-US" sz="1200" i="1" dirty="0" err="1" smtClean="0"/>
              <a:t>Paffenbarger</a:t>
            </a:r>
            <a:r>
              <a:rPr lang="en-US" sz="1200" i="1" dirty="0" smtClean="0"/>
              <a:t> et al. 1970/1975)</a:t>
            </a:r>
          </a:p>
          <a:p>
            <a:pPr lvl="1">
              <a:buClr>
                <a:schemeClr val="tx2"/>
              </a:buClr>
              <a:buFont typeface="Symbol" panose="05050102010706020507" pitchFamily="18" charset="2"/>
              <a:buChar char="-"/>
            </a:pPr>
            <a:r>
              <a:rPr lang="en-US" sz="1700" dirty="0" err="1" smtClean="0"/>
              <a:t>Weniger</a:t>
            </a:r>
            <a:r>
              <a:rPr lang="en-US" sz="1700" dirty="0" smtClean="0"/>
              <a:t> </a:t>
            </a:r>
            <a:r>
              <a:rPr lang="en-US" sz="1700" dirty="0" err="1" smtClean="0"/>
              <a:t>Herzinfarkte</a:t>
            </a:r>
            <a:r>
              <a:rPr lang="en-US" sz="1700" dirty="0" smtClean="0"/>
              <a:t> </a:t>
            </a:r>
            <a:r>
              <a:rPr lang="en-US" sz="1700" dirty="0" err="1" smtClean="0"/>
              <a:t>bei</a:t>
            </a:r>
            <a:r>
              <a:rPr lang="en-US" sz="1700" dirty="0" smtClean="0"/>
              <a:t> </a:t>
            </a:r>
            <a:r>
              <a:rPr lang="en-US" sz="1700" dirty="0" err="1" smtClean="0"/>
              <a:t>körperlicher</a:t>
            </a:r>
            <a:r>
              <a:rPr lang="en-US" sz="1700" dirty="0" smtClean="0"/>
              <a:t> </a:t>
            </a:r>
            <a:r>
              <a:rPr lang="en-US" sz="1700" dirty="0" err="1" smtClean="0"/>
              <a:t>Arbeit</a:t>
            </a:r>
            <a:endParaRPr lang="en-US" sz="1700" dirty="0" smtClean="0"/>
          </a:p>
          <a:p>
            <a:pPr marL="301943" lvl="1" indent="0">
              <a:buClr>
                <a:schemeClr val="tx2"/>
              </a:buClr>
              <a:buNone/>
            </a:pPr>
            <a:endParaRPr lang="en-US" sz="1600" dirty="0"/>
          </a:p>
          <a:p>
            <a:pPr>
              <a:buClr>
                <a:schemeClr val="tx2"/>
              </a:buClr>
              <a:buFont typeface="Symbol" panose="05050102010706020507" pitchFamily="18" charset="2"/>
              <a:buChar char="-"/>
            </a:pPr>
            <a:r>
              <a:rPr lang="en-US" sz="2000" dirty="0" smtClean="0"/>
              <a:t>Harvard Alumni Study </a:t>
            </a:r>
            <a:r>
              <a:rPr lang="en-US" sz="1200" dirty="0"/>
              <a:t>(</a:t>
            </a:r>
            <a:r>
              <a:rPr lang="en-US" sz="1200" dirty="0" err="1"/>
              <a:t>Paffenbarger</a:t>
            </a:r>
            <a:r>
              <a:rPr lang="en-US" sz="1200" dirty="0"/>
              <a:t> et al. 1978 / 1986)</a:t>
            </a:r>
          </a:p>
          <a:p>
            <a:pPr marL="568325" indent="-273050">
              <a:buClr>
                <a:schemeClr val="tx2"/>
              </a:buClr>
              <a:buFont typeface="Symbol" panose="05050102010706020507" pitchFamily="18" charset="2"/>
              <a:buChar char="-"/>
            </a:pPr>
            <a:r>
              <a:rPr lang="en-US" sz="1700" dirty="0" err="1" smtClean="0"/>
              <a:t>Höhere</a:t>
            </a:r>
            <a:r>
              <a:rPr lang="en-US" sz="1700" dirty="0" smtClean="0"/>
              <a:t> </a:t>
            </a:r>
            <a:r>
              <a:rPr lang="en-US" sz="1700" dirty="0" err="1" smtClean="0"/>
              <a:t>körperliche</a:t>
            </a:r>
            <a:r>
              <a:rPr lang="en-US" sz="1700" dirty="0" smtClean="0"/>
              <a:t> </a:t>
            </a:r>
            <a:r>
              <a:rPr lang="en-US" sz="1700" dirty="0" err="1" smtClean="0"/>
              <a:t>Aktivität</a:t>
            </a:r>
            <a:r>
              <a:rPr lang="en-US" sz="1700" dirty="0" smtClean="0"/>
              <a:t> </a:t>
            </a:r>
            <a:r>
              <a:rPr lang="en-US" sz="1700" dirty="0" err="1" smtClean="0"/>
              <a:t>im</a:t>
            </a:r>
            <a:r>
              <a:rPr lang="en-US" sz="1700" dirty="0" smtClean="0"/>
              <a:t> </a:t>
            </a:r>
            <a:r>
              <a:rPr lang="en-US" sz="1700" dirty="0" err="1" smtClean="0"/>
              <a:t>Zusammenhang</a:t>
            </a:r>
            <a:r>
              <a:rPr lang="en-US" sz="1700" dirty="0" smtClean="0"/>
              <a:t> </a:t>
            </a:r>
            <a:r>
              <a:rPr lang="en-US" sz="1700" dirty="0" err="1" smtClean="0"/>
              <a:t>mit</a:t>
            </a:r>
            <a:r>
              <a:rPr lang="en-US" sz="1700" dirty="0" smtClean="0"/>
              <a:t> </a:t>
            </a:r>
            <a:r>
              <a:rPr lang="en-US" sz="1700" dirty="0" err="1" smtClean="0"/>
              <a:t>geringerem</a:t>
            </a:r>
            <a:r>
              <a:rPr lang="en-US" sz="1700" dirty="0" smtClean="0"/>
              <a:t> </a:t>
            </a:r>
            <a:r>
              <a:rPr lang="en-US" sz="1700" dirty="0" err="1" smtClean="0"/>
              <a:t>Herz-Kreislauf</a:t>
            </a:r>
            <a:r>
              <a:rPr lang="en-US" sz="1700" dirty="0" smtClean="0"/>
              <a:t> </a:t>
            </a:r>
            <a:r>
              <a:rPr lang="en-US" sz="1700" dirty="0" err="1" smtClean="0"/>
              <a:t>Risiko</a:t>
            </a:r>
            <a:endParaRPr lang="en-US" sz="1700" dirty="0"/>
          </a:p>
        </p:txBody>
      </p:sp>
      <p:sp>
        <p:nvSpPr>
          <p:cNvPr id="5" name="Title 4"/>
          <p:cNvSpPr>
            <a:spLocks noGrp="1"/>
          </p:cNvSpPr>
          <p:nvPr>
            <p:ph type="title"/>
          </p:nvPr>
        </p:nvSpPr>
        <p:spPr/>
        <p:txBody>
          <a:bodyPr>
            <a:normAutofit/>
          </a:bodyPr>
          <a:lstStyle/>
          <a:p>
            <a:r>
              <a:rPr lang="en-US" sz="3200" dirty="0" err="1" smtClean="0"/>
              <a:t>Erste</a:t>
            </a:r>
            <a:r>
              <a:rPr lang="en-US" sz="3200" dirty="0" smtClean="0"/>
              <a:t> </a:t>
            </a:r>
            <a:r>
              <a:rPr lang="en-US" sz="3200" dirty="0" err="1" smtClean="0"/>
              <a:t>epidemiologische</a:t>
            </a:r>
            <a:r>
              <a:rPr lang="en-US" sz="3200" dirty="0" smtClean="0"/>
              <a:t> </a:t>
            </a:r>
            <a:r>
              <a:rPr lang="en-US" sz="3200" dirty="0" err="1" smtClean="0"/>
              <a:t>Studien</a:t>
            </a:r>
            <a:endParaRPr lang="en-US" sz="3200" dirty="0"/>
          </a:p>
        </p:txBody>
      </p:sp>
      <p:pic>
        <p:nvPicPr>
          <p:cNvPr id="7" name="Picture 2" descr="http://www.mhhe.com/socscience/hhp/otw/fit_well/web07/Web07_files/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49" y="2590800"/>
            <a:ext cx="2457450" cy="156563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pbs.org/wgbh/roadshow/fts/images/sanfrancisco_200304A35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883" y="4267200"/>
            <a:ext cx="2421581" cy="1817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674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305800" cy="1252728"/>
          </a:xfrm>
        </p:spPr>
        <p:txBody>
          <a:bodyPr>
            <a:normAutofit/>
          </a:bodyPr>
          <a:lstStyle/>
          <a:p>
            <a:r>
              <a:rPr lang="en-US" sz="3200" dirty="0" err="1"/>
              <a:t>Bewegung</a:t>
            </a:r>
            <a:r>
              <a:rPr lang="en-US" sz="3200" dirty="0"/>
              <a:t> und Gesundheit</a:t>
            </a:r>
          </a:p>
        </p:txBody>
      </p:sp>
      <p:sp>
        <p:nvSpPr>
          <p:cNvPr id="2" name="TextBox 1"/>
          <p:cNvSpPr txBox="1"/>
          <p:nvPr/>
        </p:nvSpPr>
        <p:spPr>
          <a:xfrm>
            <a:off x="483616" y="2514600"/>
            <a:ext cx="4267200" cy="3483005"/>
          </a:xfrm>
          <a:prstGeom prst="rect">
            <a:avLst/>
          </a:prstGeom>
          <a:noFill/>
        </p:spPr>
        <p:txBody>
          <a:bodyPr wrap="square" rtlCol="0">
            <a:spAutoFit/>
          </a:bodyPr>
          <a:lstStyle/>
          <a:p>
            <a:pPr>
              <a:spcAft>
                <a:spcPts val="600"/>
              </a:spcAft>
            </a:pPr>
            <a:r>
              <a:rPr lang="en-US" sz="2000" dirty="0" err="1">
                <a:solidFill>
                  <a:schemeClr val="tx2"/>
                </a:solidFill>
              </a:rPr>
              <a:t>Bewegungsmangel</a:t>
            </a:r>
            <a:r>
              <a:rPr lang="en-US" sz="2000" dirty="0">
                <a:solidFill>
                  <a:schemeClr val="tx2"/>
                </a:solidFill>
              </a:rPr>
              <a:t> in </a:t>
            </a:r>
            <a:r>
              <a:rPr lang="en-US" sz="2000" dirty="0" err="1">
                <a:solidFill>
                  <a:schemeClr val="tx2"/>
                </a:solidFill>
              </a:rPr>
              <a:t>Zusammenhang</a:t>
            </a:r>
            <a:r>
              <a:rPr lang="en-US" sz="2000" dirty="0">
                <a:solidFill>
                  <a:schemeClr val="tx2"/>
                </a:solidFill>
              </a:rPr>
              <a:t> </a:t>
            </a:r>
            <a:r>
              <a:rPr lang="en-US" sz="2000" dirty="0" err="1">
                <a:solidFill>
                  <a:schemeClr val="tx2"/>
                </a:solidFill>
              </a:rPr>
              <a:t>mit</a:t>
            </a:r>
            <a:r>
              <a:rPr lang="en-US" sz="2000" dirty="0">
                <a:solidFill>
                  <a:schemeClr val="tx2"/>
                </a:solidFill>
              </a:rPr>
              <a:t> 23 </a:t>
            </a:r>
            <a:r>
              <a:rPr lang="en-US" sz="2000" dirty="0" err="1">
                <a:solidFill>
                  <a:schemeClr val="tx2"/>
                </a:solidFill>
              </a:rPr>
              <a:t>Krankheitsbildren</a:t>
            </a:r>
            <a:r>
              <a:rPr lang="en-US" sz="2000" dirty="0">
                <a:solidFill>
                  <a:schemeClr val="tx2"/>
                </a:solidFill>
              </a:rPr>
              <a:t> </a:t>
            </a:r>
            <a:r>
              <a:rPr lang="en-US" sz="1200" i="1" dirty="0">
                <a:solidFill>
                  <a:schemeClr val="tx2"/>
                </a:solidFill>
              </a:rPr>
              <a:t>(USDHHS 2012)</a:t>
            </a:r>
          </a:p>
          <a:p>
            <a:pPr marL="285750" indent="-285750">
              <a:spcAft>
                <a:spcPts val="200"/>
              </a:spcAft>
              <a:buFontTx/>
              <a:buChar char="-"/>
            </a:pPr>
            <a:r>
              <a:rPr lang="en-US" dirty="0" err="1">
                <a:solidFill>
                  <a:schemeClr val="tx2"/>
                </a:solidFill>
              </a:rPr>
              <a:t>Arteriosklerose</a:t>
            </a:r>
            <a:endParaRPr lang="en-US" dirty="0">
              <a:solidFill>
                <a:schemeClr val="tx2"/>
              </a:solidFill>
            </a:endParaRPr>
          </a:p>
          <a:p>
            <a:pPr marL="285750" indent="-285750">
              <a:spcAft>
                <a:spcPts val="200"/>
              </a:spcAft>
              <a:buFontTx/>
              <a:buChar char="-"/>
            </a:pPr>
            <a:r>
              <a:rPr lang="en-US" dirty="0" err="1">
                <a:solidFill>
                  <a:schemeClr val="tx2"/>
                </a:solidFill>
              </a:rPr>
              <a:t>Herzinfarkt</a:t>
            </a:r>
            <a:endParaRPr lang="en-US" dirty="0">
              <a:solidFill>
                <a:schemeClr val="tx2"/>
              </a:solidFill>
            </a:endParaRPr>
          </a:p>
          <a:p>
            <a:pPr marL="285750" indent="-285750">
              <a:spcAft>
                <a:spcPts val="200"/>
              </a:spcAft>
              <a:buFontTx/>
              <a:buChar char="-"/>
            </a:pPr>
            <a:r>
              <a:rPr lang="de-DE" dirty="0">
                <a:solidFill>
                  <a:schemeClr val="tx2"/>
                </a:solidFill>
              </a:rPr>
              <a:t>Bluthochdruck</a:t>
            </a:r>
            <a:endParaRPr lang="en-US" dirty="0">
              <a:solidFill>
                <a:schemeClr val="tx2"/>
              </a:solidFill>
            </a:endParaRPr>
          </a:p>
          <a:p>
            <a:pPr marL="285750" indent="-285750">
              <a:spcAft>
                <a:spcPts val="200"/>
              </a:spcAft>
              <a:buFontTx/>
              <a:buChar char="-"/>
            </a:pPr>
            <a:r>
              <a:rPr lang="en-US" dirty="0" err="1">
                <a:solidFill>
                  <a:schemeClr val="tx2"/>
                </a:solidFill>
              </a:rPr>
              <a:t>Typ</a:t>
            </a:r>
            <a:r>
              <a:rPr lang="en-US" dirty="0">
                <a:solidFill>
                  <a:schemeClr val="tx2"/>
                </a:solidFill>
              </a:rPr>
              <a:t> 2 Diabetes</a:t>
            </a:r>
          </a:p>
          <a:p>
            <a:pPr marL="285750" indent="-285750">
              <a:spcAft>
                <a:spcPts val="200"/>
              </a:spcAft>
              <a:buFontTx/>
              <a:buChar char="-"/>
            </a:pPr>
            <a:r>
              <a:rPr lang="en-US" dirty="0" err="1">
                <a:solidFill>
                  <a:schemeClr val="tx2"/>
                </a:solidFill>
              </a:rPr>
              <a:t>Metabolisches</a:t>
            </a:r>
            <a:r>
              <a:rPr lang="en-US" dirty="0">
                <a:solidFill>
                  <a:schemeClr val="tx2"/>
                </a:solidFill>
              </a:rPr>
              <a:t> </a:t>
            </a:r>
            <a:r>
              <a:rPr lang="en-US" dirty="0" err="1">
                <a:solidFill>
                  <a:schemeClr val="tx2"/>
                </a:solidFill>
              </a:rPr>
              <a:t>Syndrom</a:t>
            </a:r>
            <a:endParaRPr lang="en-US" dirty="0">
              <a:solidFill>
                <a:schemeClr val="tx2"/>
              </a:solidFill>
            </a:endParaRPr>
          </a:p>
          <a:p>
            <a:pPr marL="285750" indent="-285750">
              <a:spcAft>
                <a:spcPts val="200"/>
              </a:spcAft>
              <a:buFontTx/>
              <a:buChar char="-"/>
            </a:pPr>
            <a:endParaRPr lang="en-US" sz="1200" dirty="0">
              <a:solidFill>
                <a:schemeClr val="tx2"/>
              </a:solidFill>
            </a:endParaRPr>
          </a:p>
          <a:p>
            <a:pPr marL="285750" indent="-285750">
              <a:spcAft>
                <a:spcPts val="200"/>
              </a:spcAft>
              <a:buFontTx/>
              <a:buChar char="-"/>
            </a:pPr>
            <a:r>
              <a:rPr lang="de-DE" dirty="0" smtClean="0">
                <a:solidFill>
                  <a:schemeClr val="tx2"/>
                </a:solidFill>
              </a:rPr>
              <a:t>Hüftprobleme</a:t>
            </a:r>
            <a:endParaRPr lang="en-US" dirty="0">
              <a:solidFill>
                <a:schemeClr val="tx2"/>
              </a:solidFill>
            </a:endParaRPr>
          </a:p>
          <a:p>
            <a:pPr marL="285750" indent="-285750">
              <a:spcAft>
                <a:spcPts val="200"/>
              </a:spcAft>
              <a:buFontTx/>
              <a:buChar char="-"/>
            </a:pPr>
            <a:r>
              <a:rPr lang="en-US" dirty="0">
                <a:solidFill>
                  <a:schemeClr val="tx2"/>
                </a:solidFill>
              </a:rPr>
              <a:t>Depression</a:t>
            </a:r>
          </a:p>
          <a:p>
            <a:pPr marL="285750" indent="-285750">
              <a:spcAft>
                <a:spcPts val="200"/>
              </a:spcAft>
              <a:buFontTx/>
              <a:buChar char="-"/>
            </a:pPr>
            <a:r>
              <a:rPr lang="en-US" dirty="0">
                <a:solidFill>
                  <a:schemeClr val="tx2"/>
                </a:solidFill>
              </a:rPr>
              <a:t>… </a:t>
            </a:r>
          </a:p>
        </p:txBody>
      </p:sp>
      <p:pic>
        <p:nvPicPr>
          <p:cNvPr id="4" name="Grafik 3"/>
          <p:cNvPicPr>
            <a:picLocks noChangeAspect="1"/>
          </p:cNvPicPr>
          <p:nvPr/>
        </p:nvPicPr>
        <p:blipFill rotWithShape="1">
          <a:blip r:embed="rId3"/>
          <a:srcRect l="40427" t="33505" r="39060" b="21134"/>
          <a:stretch/>
        </p:blipFill>
        <p:spPr>
          <a:xfrm>
            <a:off x="5791200" y="2819400"/>
            <a:ext cx="2590800" cy="2849879"/>
          </a:xfrm>
          <a:prstGeom prst="rect">
            <a:avLst/>
          </a:prstGeom>
        </p:spPr>
      </p:pic>
    </p:spTree>
    <p:extLst>
      <p:ext uri="{BB962C8B-B14F-4D97-AF65-F5344CB8AC3E}">
        <p14:creationId xmlns:p14="http://schemas.microsoft.com/office/powerpoint/2010/main" val="4091095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5105400" y="3048000"/>
            <a:ext cx="3911600" cy="3223847"/>
          </a:xfrm>
          <a:prstGeom prst="rect">
            <a:avLst/>
          </a:prstGeom>
        </p:spPr>
      </p:pic>
      <p:sp>
        <p:nvSpPr>
          <p:cNvPr id="2" name="Content Placeholder 1"/>
          <p:cNvSpPr>
            <a:spLocks noGrp="1"/>
          </p:cNvSpPr>
          <p:nvPr>
            <p:ph idx="1"/>
          </p:nvPr>
        </p:nvSpPr>
        <p:spPr>
          <a:xfrm>
            <a:off x="457200" y="2667000"/>
            <a:ext cx="5151120" cy="3307671"/>
          </a:xfrm>
        </p:spPr>
        <p:txBody>
          <a:bodyPr>
            <a:noAutofit/>
          </a:bodyPr>
          <a:lstStyle/>
          <a:p>
            <a:pPr>
              <a:lnSpc>
                <a:spcPct val="105000"/>
              </a:lnSpc>
              <a:buClr>
                <a:schemeClr val="tx2"/>
              </a:buClr>
              <a:buFont typeface="Wingdings" panose="05000000000000000000" pitchFamily="2" charset="2"/>
              <a:buChar char="Ø"/>
              <a:defRPr/>
            </a:pPr>
            <a:r>
              <a:rPr lang="en-US" sz="1900" dirty="0" err="1" smtClean="0"/>
              <a:t>Bessere</a:t>
            </a:r>
            <a:r>
              <a:rPr lang="en-US" sz="1900" dirty="0" smtClean="0"/>
              <a:t> </a:t>
            </a:r>
            <a:r>
              <a:rPr lang="en-US" sz="1900" dirty="0" err="1" smtClean="0"/>
              <a:t>kognitive</a:t>
            </a:r>
            <a:r>
              <a:rPr lang="en-US" sz="1900" dirty="0" smtClean="0"/>
              <a:t> </a:t>
            </a:r>
            <a:r>
              <a:rPr lang="en-US" sz="1900" dirty="0" err="1" smtClean="0"/>
              <a:t>Leistungsfähigkeit</a:t>
            </a:r>
            <a:r>
              <a:rPr lang="en-US" sz="1900" dirty="0" smtClean="0"/>
              <a:t>     </a:t>
            </a:r>
          </a:p>
          <a:p>
            <a:pPr marL="0" indent="0" algn="r">
              <a:lnSpc>
                <a:spcPct val="105000"/>
              </a:lnSpc>
              <a:spcAft>
                <a:spcPts val="600"/>
              </a:spcAft>
              <a:buClr>
                <a:schemeClr val="tx2"/>
              </a:buClr>
              <a:buNone/>
              <a:defRPr/>
            </a:pPr>
            <a:r>
              <a:rPr lang="en-US" sz="1200" i="1" dirty="0" smtClean="0"/>
              <a:t>(</a:t>
            </a:r>
            <a:r>
              <a:rPr lang="en-US" sz="1200" i="1" dirty="0" err="1" smtClean="0"/>
              <a:t>Scarmeas</a:t>
            </a:r>
            <a:r>
              <a:rPr lang="en-US" sz="1200" i="1" dirty="0" smtClean="0"/>
              <a:t> et al. 2009)</a:t>
            </a:r>
          </a:p>
          <a:p>
            <a:pPr>
              <a:lnSpc>
                <a:spcPct val="105000"/>
              </a:lnSpc>
              <a:spcAft>
                <a:spcPts val="600"/>
              </a:spcAft>
              <a:buClr>
                <a:schemeClr val="tx2"/>
              </a:buClr>
              <a:buFont typeface="Wingdings" panose="05000000000000000000" pitchFamily="2" charset="2"/>
              <a:buChar char="Ø"/>
              <a:defRPr/>
            </a:pPr>
            <a:r>
              <a:rPr lang="en-US" sz="1900" dirty="0" err="1" smtClean="0"/>
              <a:t>Bessere</a:t>
            </a:r>
            <a:r>
              <a:rPr lang="en-US" sz="1900" dirty="0" smtClean="0"/>
              <a:t> </a:t>
            </a:r>
            <a:r>
              <a:rPr lang="en-US" sz="1900" dirty="0" err="1" smtClean="0"/>
              <a:t>Schlafqualität</a:t>
            </a:r>
            <a:r>
              <a:rPr lang="en-US" sz="1900" dirty="0" smtClean="0"/>
              <a:t> und </a:t>
            </a:r>
            <a:r>
              <a:rPr lang="en-US" sz="1900" dirty="0" err="1" smtClean="0"/>
              <a:t>allgemeine</a:t>
            </a:r>
            <a:r>
              <a:rPr lang="en-US" sz="1900" dirty="0" smtClean="0"/>
              <a:t> </a:t>
            </a:r>
            <a:r>
              <a:rPr lang="en-US" sz="1900" dirty="0" err="1" smtClean="0"/>
              <a:t>Leistungsbereitschaft</a:t>
            </a:r>
            <a:r>
              <a:rPr lang="en-US" sz="1900" dirty="0" smtClean="0"/>
              <a:t> </a:t>
            </a:r>
            <a:r>
              <a:rPr lang="en-US" sz="1200" i="1" dirty="0" smtClean="0"/>
              <a:t>(Yang et al. 2012)</a:t>
            </a:r>
          </a:p>
          <a:p>
            <a:pPr>
              <a:lnSpc>
                <a:spcPct val="105000"/>
              </a:lnSpc>
              <a:spcAft>
                <a:spcPts val="600"/>
              </a:spcAft>
              <a:buClr>
                <a:schemeClr val="tx2"/>
              </a:buClr>
              <a:buFont typeface="Wingdings" panose="05000000000000000000" pitchFamily="2" charset="2"/>
              <a:buChar char="Ø"/>
              <a:defRPr/>
            </a:pPr>
            <a:r>
              <a:rPr lang="en-US" sz="1900" dirty="0" err="1" smtClean="0"/>
              <a:t>Besseres</a:t>
            </a:r>
            <a:r>
              <a:rPr lang="en-US" sz="1900" dirty="0" smtClean="0"/>
              <a:t> </a:t>
            </a:r>
            <a:r>
              <a:rPr lang="en-US" sz="1900" dirty="0" err="1" smtClean="0"/>
              <a:t>Stressmanagement</a:t>
            </a:r>
            <a:r>
              <a:rPr lang="en-US" sz="1900" dirty="0" smtClean="0"/>
              <a:t> </a:t>
            </a:r>
            <a:r>
              <a:rPr lang="en-US" sz="1200" i="1" dirty="0" smtClean="0"/>
              <a:t>(</a:t>
            </a:r>
            <a:r>
              <a:rPr lang="en-US" sz="1200" i="1" dirty="0" err="1" smtClean="0"/>
              <a:t>Bhui</a:t>
            </a:r>
            <a:r>
              <a:rPr lang="en-US" sz="1200" i="1" dirty="0" smtClean="0"/>
              <a:t> 2002)</a:t>
            </a:r>
          </a:p>
          <a:p>
            <a:pPr>
              <a:lnSpc>
                <a:spcPct val="105000"/>
              </a:lnSpc>
              <a:spcAft>
                <a:spcPts val="600"/>
              </a:spcAft>
              <a:buClr>
                <a:schemeClr val="tx2"/>
              </a:buClr>
              <a:buFont typeface="Wingdings" panose="05000000000000000000" pitchFamily="2" charset="2"/>
              <a:buChar char="Ø"/>
              <a:defRPr/>
            </a:pPr>
            <a:r>
              <a:rPr lang="en-US" sz="1900" dirty="0" err="1" smtClean="0"/>
              <a:t>Höhere</a:t>
            </a:r>
            <a:r>
              <a:rPr lang="en-US" sz="1900" dirty="0" smtClean="0"/>
              <a:t> </a:t>
            </a:r>
            <a:r>
              <a:rPr lang="en-US" sz="1900" dirty="0" err="1" smtClean="0"/>
              <a:t>funktionale</a:t>
            </a:r>
            <a:r>
              <a:rPr lang="en-US" sz="1900" dirty="0" smtClean="0"/>
              <a:t> </a:t>
            </a:r>
            <a:r>
              <a:rPr lang="en-US" sz="1900" dirty="0" err="1" smtClean="0"/>
              <a:t>Kapazität</a:t>
            </a:r>
            <a:endParaRPr lang="en-US" sz="1900" dirty="0" smtClean="0"/>
          </a:p>
          <a:p>
            <a:pPr lvl="1">
              <a:lnSpc>
                <a:spcPct val="105000"/>
              </a:lnSpc>
              <a:spcAft>
                <a:spcPts val="600"/>
              </a:spcAft>
              <a:buClr>
                <a:schemeClr val="tx2"/>
              </a:buClr>
              <a:buFont typeface="Wingdings" panose="05000000000000000000" pitchFamily="2" charset="2"/>
              <a:buChar char="Ø"/>
              <a:defRPr/>
            </a:pPr>
            <a:r>
              <a:rPr lang="en-US" sz="1700" dirty="0" err="1" smtClean="0"/>
              <a:t>Besseres</a:t>
            </a:r>
            <a:r>
              <a:rPr lang="en-US" sz="1700" dirty="0" smtClean="0"/>
              <a:t> </a:t>
            </a:r>
            <a:r>
              <a:rPr lang="en-US" sz="1700" dirty="0" err="1" smtClean="0"/>
              <a:t>Gleichgewicht</a:t>
            </a:r>
            <a:r>
              <a:rPr lang="en-US" sz="1200" i="1" dirty="0" smtClean="0"/>
              <a:t>(Gillespie et al. 2009)</a:t>
            </a:r>
            <a:endParaRPr lang="en-US" sz="1200" i="1" dirty="0"/>
          </a:p>
          <a:p>
            <a:pPr>
              <a:lnSpc>
                <a:spcPct val="105000"/>
              </a:lnSpc>
              <a:spcAft>
                <a:spcPts val="600"/>
              </a:spcAft>
              <a:buClr>
                <a:schemeClr val="tx2"/>
              </a:buClr>
              <a:buFont typeface="Wingdings" panose="05000000000000000000" pitchFamily="2" charset="2"/>
              <a:buChar char="Ø"/>
              <a:defRPr/>
            </a:pPr>
            <a:r>
              <a:rPr lang="en-US" sz="1900" dirty="0" err="1" smtClean="0"/>
              <a:t>Bessere</a:t>
            </a:r>
            <a:r>
              <a:rPr lang="en-US" sz="1900" dirty="0" smtClean="0"/>
              <a:t> </a:t>
            </a:r>
            <a:r>
              <a:rPr lang="en-US" sz="1900" dirty="0" err="1" smtClean="0"/>
              <a:t>Lebensqualität</a:t>
            </a:r>
            <a:r>
              <a:rPr lang="en-US" sz="1900" dirty="0" smtClean="0"/>
              <a:t> </a:t>
            </a:r>
            <a:r>
              <a:rPr lang="en-US" sz="1200" i="1" dirty="0" smtClean="0"/>
              <a:t>(Martin et al. 2009)</a:t>
            </a:r>
          </a:p>
        </p:txBody>
      </p:sp>
      <p:sp>
        <p:nvSpPr>
          <p:cNvPr id="3" name="Title 2"/>
          <p:cNvSpPr>
            <a:spLocks noGrp="1"/>
          </p:cNvSpPr>
          <p:nvPr>
            <p:ph type="title"/>
          </p:nvPr>
        </p:nvSpPr>
        <p:spPr/>
        <p:txBody>
          <a:bodyPr>
            <a:normAutofit/>
          </a:bodyPr>
          <a:lstStyle/>
          <a:p>
            <a:r>
              <a:rPr lang="en-US" sz="3200" dirty="0" err="1" smtClean="0"/>
              <a:t>Weitere</a:t>
            </a:r>
            <a:r>
              <a:rPr lang="en-US" sz="3200" dirty="0" smtClean="0"/>
              <a:t> positive </a:t>
            </a:r>
            <a:r>
              <a:rPr lang="en-US" sz="3200" dirty="0" err="1" smtClean="0"/>
              <a:t>Auswirkungen</a:t>
            </a:r>
            <a:r>
              <a:rPr lang="en-US" sz="3200" dirty="0" smtClean="0"/>
              <a:t> </a:t>
            </a:r>
            <a:br>
              <a:rPr lang="en-US" sz="3200" dirty="0" smtClean="0"/>
            </a:br>
            <a:r>
              <a:rPr lang="en-US" sz="3200" dirty="0" err="1" smtClean="0"/>
              <a:t>ausreichender</a:t>
            </a:r>
            <a:r>
              <a:rPr lang="en-US" sz="3200" dirty="0" smtClean="0"/>
              <a:t> </a:t>
            </a:r>
            <a:r>
              <a:rPr lang="en-US" sz="3200" dirty="0" err="1" smtClean="0"/>
              <a:t>Bewegung</a:t>
            </a:r>
            <a:endParaRPr lang="en-US" sz="3200" dirty="0"/>
          </a:p>
        </p:txBody>
      </p:sp>
      <p:sp>
        <p:nvSpPr>
          <p:cNvPr id="7" name="Rectangle 6"/>
          <p:cNvSpPr/>
          <p:nvPr/>
        </p:nvSpPr>
        <p:spPr>
          <a:xfrm>
            <a:off x="381000" y="5811164"/>
            <a:ext cx="8610600" cy="369332"/>
          </a:xfrm>
          <a:prstGeom prst="rect">
            <a:avLst/>
          </a:prstGeom>
        </p:spPr>
        <p:txBody>
          <a:bodyPr wrap="square">
            <a:spAutoFit/>
          </a:bodyPr>
          <a:lstStyle/>
          <a:p>
            <a:pPr marL="346075" indent="-292100">
              <a:buClr>
                <a:schemeClr val="tx2"/>
              </a:buClr>
              <a:buFont typeface="Wingdings" panose="05000000000000000000" pitchFamily="2" charset="2"/>
              <a:buChar char="Ø"/>
              <a:defRPr/>
            </a:pPr>
            <a:r>
              <a:rPr lang="en-US" dirty="0" err="1" smtClean="0">
                <a:solidFill>
                  <a:schemeClr val="tx2"/>
                </a:solidFill>
              </a:rPr>
              <a:t>Gewichtsmanagement</a:t>
            </a:r>
            <a:r>
              <a:rPr lang="en-US" dirty="0" smtClean="0">
                <a:solidFill>
                  <a:schemeClr val="tx2"/>
                </a:solidFill>
              </a:rPr>
              <a:t> </a:t>
            </a:r>
            <a:r>
              <a:rPr lang="en-US" sz="1100" i="1" dirty="0" smtClean="0">
                <a:solidFill>
                  <a:schemeClr val="tx2"/>
                </a:solidFill>
              </a:rPr>
              <a:t>(Hanson </a:t>
            </a:r>
            <a:r>
              <a:rPr lang="en-US" sz="1100" i="1" dirty="0">
                <a:solidFill>
                  <a:schemeClr val="tx2"/>
                </a:solidFill>
              </a:rPr>
              <a:t>&amp; </a:t>
            </a:r>
            <a:r>
              <a:rPr lang="en-US" sz="1100" i="1" dirty="0" smtClean="0">
                <a:solidFill>
                  <a:schemeClr val="tx2"/>
                </a:solidFill>
              </a:rPr>
              <a:t>Jones 2015</a:t>
            </a:r>
            <a:r>
              <a:rPr lang="en-US" sz="1100" i="1" dirty="0"/>
              <a:t>)</a:t>
            </a:r>
          </a:p>
        </p:txBody>
      </p:sp>
    </p:spTree>
    <p:extLst>
      <p:ext uri="{BB962C8B-B14F-4D97-AF65-F5344CB8AC3E}">
        <p14:creationId xmlns:p14="http://schemas.microsoft.com/office/powerpoint/2010/main" val="3201965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2969519" y="3708420"/>
            <a:ext cx="1409700" cy="1931988"/>
          </a:xfrm>
          <a:prstGeom prst="rect">
            <a:avLst/>
          </a:prstGeom>
          <a:solidFill>
            <a:srgbClr val="00CC99"/>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29700" name="Rectangle 4"/>
          <p:cNvSpPr>
            <a:spLocks noChangeArrowheads="1"/>
          </p:cNvSpPr>
          <p:nvPr/>
        </p:nvSpPr>
        <p:spPr bwMode="auto">
          <a:xfrm>
            <a:off x="5874613" y="4608641"/>
            <a:ext cx="1409700" cy="1028700"/>
          </a:xfrm>
          <a:prstGeom prst="rect">
            <a:avLst/>
          </a:prstGeom>
          <a:solidFill>
            <a:srgbClr val="4C216D"/>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29702" name="Line 6"/>
          <p:cNvSpPr>
            <a:spLocks noChangeShapeType="1"/>
          </p:cNvSpPr>
          <p:nvPr/>
        </p:nvSpPr>
        <p:spPr bwMode="auto">
          <a:xfrm>
            <a:off x="1866900" y="5389563"/>
            <a:ext cx="7620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flipV="1">
            <a:off x="1943100" y="5389563"/>
            <a:ext cx="1588"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flipV="1">
            <a:off x="8296275" y="5389563"/>
            <a:ext cx="1588" cy="666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Rectangle 15"/>
          <p:cNvSpPr>
            <a:spLocks noChangeArrowheads="1"/>
          </p:cNvSpPr>
          <p:nvPr/>
        </p:nvSpPr>
        <p:spPr bwMode="auto">
          <a:xfrm>
            <a:off x="2969520" y="3786593"/>
            <a:ext cx="1409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a:solidFill>
                  <a:schemeClr val="bg2">
                    <a:lumMod val="25000"/>
                  </a:schemeClr>
                </a:solidFill>
                <a:latin typeface="Arial" pitchFamily="34" charset="0"/>
              </a:rPr>
              <a:t>58%</a:t>
            </a:r>
            <a:endParaRPr lang="en-US" altLang="en-US" sz="1600" b="1" dirty="0">
              <a:solidFill>
                <a:schemeClr val="bg2">
                  <a:lumMod val="25000"/>
                </a:schemeClr>
              </a:solidFill>
            </a:endParaRPr>
          </a:p>
        </p:txBody>
      </p:sp>
      <p:sp>
        <p:nvSpPr>
          <p:cNvPr id="29712" name="Rectangle 16"/>
          <p:cNvSpPr>
            <a:spLocks noChangeArrowheads="1"/>
          </p:cNvSpPr>
          <p:nvPr/>
        </p:nvSpPr>
        <p:spPr bwMode="auto">
          <a:xfrm>
            <a:off x="5874614" y="4674414"/>
            <a:ext cx="1409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a:solidFill>
                  <a:schemeClr val="accent2">
                    <a:lumMod val="90000"/>
                  </a:schemeClr>
                </a:solidFill>
                <a:latin typeface="Arial" pitchFamily="34" charset="0"/>
              </a:rPr>
              <a:t>31%</a:t>
            </a:r>
            <a:endParaRPr lang="en-US" altLang="en-US" sz="1600" b="1" dirty="0">
              <a:solidFill>
                <a:schemeClr val="accent2">
                  <a:lumMod val="90000"/>
                </a:schemeClr>
              </a:solidFill>
            </a:endParaRPr>
          </a:p>
        </p:txBody>
      </p:sp>
      <p:grpSp>
        <p:nvGrpSpPr>
          <p:cNvPr id="4" name="Group 3"/>
          <p:cNvGrpSpPr/>
          <p:nvPr/>
        </p:nvGrpSpPr>
        <p:grpSpPr>
          <a:xfrm>
            <a:off x="1439376" y="2152778"/>
            <a:ext cx="6858487" cy="3578384"/>
            <a:chOff x="1437788" y="1905000"/>
            <a:chExt cx="6858487" cy="3578384"/>
          </a:xfrm>
        </p:grpSpPr>
        <p:sp>
          <p:nvSpPr>
            <p:cNvPr id="29701" name="Line 5"/>
            <p:cNvSpPr>
              <a:spLocks noChangeShapeType="1"/>
            </p:cNvSpPr>
            <p:nvPr/>
          </p:nvSpPr>
          <p:spPr bwMode="auto">
            <a:xfrm>
              <a:off x="1943100" y="2057400"/>
              <a:ext cx="1588" cy="3332163"/>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03" name="Line 7"/>
            <p:cNvSpPr>
              <a:spLocks noChangeShapeType="1"/>
            </p:cNvSpPr>
            <p:nvPr/>
          </p:nvSpPr>
          <p:spPr bwMode="auto">
            <a:xfrm>
              <a:off x="1866900" y="4722813"/>
              <a:ext cx="76200" cy="1587"/>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04" name="Line 8"/>
            <p:cNvSpPr>
              <a:spLocks noChangeShapeType="1"/>
            </p:cNvSpPr>
            <p:nvPr/>
          </p:nvSpPr>
          <p:spPr bwMode="auto">
            <a:xfrm>
              <a:off x="1866900" y="4056063"/>
              <a:ext cx="76200" cy="1587"/>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05" name="Line 9"/>
            <p:cNvSpPr>
              <a:spLocks noChangeShapeType="1"/>
            </p:cNvSpPr>
            <p:nvPr/>
          </p:nvSpPr>
          <p:spPr bwMode="auto">
            <a:xfrm>
              <a:off x="1866900" y="3390900"/>
              <a:ext cx="76200" cy="1588"/>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06" name="Line 10"/>
            <p:cNvSpPr>
              <a:spLocks noChangeShapeType="1"/>
            </p:cNvSpPr>
            <p:nvPr/>
          </p:nvSpPr>
          <p:spPr bwMode="auto">
            <a:xfrm>
              <a:off x="1866900" y="2724150"/>
              <a:ext cx="76200" cy="1588"/>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07" name="Line 11"/>
            <p:cNvSpPr>
              <a:spLocks noChangeShapeType="1"/>
            </p:cNvSpPr>
            <p:nvPr/>
          </p:nvSpPr>
          <p:spPr bwMode="auto">
            <a:xfrm>
              <a:off x="1866900" y="2057400"/>
              <a:ext cx="76200" cy="1588"/>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08" name="Line 12"/>
            <p:cNvSpPr>
              <a:spLocks noChangeShapeType="1"/>
            </p:cNvSpPr>
            <p:nvPr/>
          </p:nvSpPr>
          <p:spPr bwMode="auto">
            <a:xfrm>
              <a:off x="1943100" y="5389563"/>
              <a:ext cx="6353175" cy="1587"/>
            </a:xfrm>
            <a:prstGeom prst="line">
              <a:avLst/>
            </a:prstGeom>
            <a:noFill/>
            <a:ln w="9525">
              <a:solidFill>
                <a:schemeClr val="accent1">
                  <a:lumMod val="10000"/>
                </a:schemeClr>
              </a:solidFill>
              <a:round/>
              <a:headEnd/>
              <a:tailEnd/>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9713" name="Rectangle 17"/>
            <p:cNvSpPr>
              <a:spLocks noChangeArrowheads="1"/>
            </p:cNvSpPr>
            <p:nvPr/>
          </p:nvSpPr>
          <p:spPr bwMode="auto">
            <a:xfrm>
              <a:off x="1723538" y="52371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solidFill>
                    <a:schemeClr val="bg2">
                      <a:lumMod val="25000"/>
                    </a:schemeClr>
                  </a:solidFill>
                  <a:latin typeface="Arial" pitchFamily="34" charset="0"/>
                </a:rPr>
                <a:t>0</a:t>
              </a:r>
              <a:endParaRPr lang="en-US" altLang="en-US" sz="1600" b="1">
                <a:solidFill>
                  <a:schemeClr val="bg2">
                    <a:lumMod val="25000"/>
                  </a:schemeClr>
                </a:solidFill>
              </a:endParaRPr>
            </a:p>
          </p:txBody>
        </p:sp>
        <p:sp>
          <p:nvSpPr>
            <p:cNvPr id="29714" name="Rectangle 18"/>
            <p:cNvSpPr>
              <a:spLocks noChangeArrowheads="1"/>
            </p:cNvSpPr>
            <p:nvPr/>
          </p:nvSpPr>
          <p:spPr bwMode="auto">
            <a:xfrm>
              <a:off x="1580663" y="457041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dirty="0">
                  <a:solidFill>
                    <a:schemeClr val="bg2">
                      <a:lumMod val="25000"/>
                    </a:schemeClr>
                  </a:solidFill>
                  <a:latin typeface="Arial" pitchFamily="34" charset="0"/>
                </a:rPr>
                <a:t>20</a:t>
              </a:r>
              <a:endParaRPr lang="en-US" altLang="en-US" sz="1600" b="1" dirty="0">
                <a:solidFill>
                  <a:schemeClr val="bg2">
                    <a:lumMod val="25000"/>
                  </a:schemeClr>
                </a:solidFill>
              </a:endParaRPr>
            </a:p>
          </p:txBody>
        </p:sp>
        <p:sp>
          <p:nvSpPr>
            <p:cNvPr id="29715" name="Rectangle 19"/>
            <p:cNvSpPr>
              <a:spLocks noChangeArrowheads="1"/>
            </p:cNvSpPr>
            <p:nvPr/>
          </p:nvSpPr>
          <p:spPr bwMode="auto">
            <a:xfrm>
              <a:off x="1580663" y="3903663"/>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dirty="0">
                  <a:solidFill>
                    <a:schemeClr val="bg2">
                      <a:lumMod val="25000"/>
                    </a:schemeClr>
                  </a:solidFill>
                  <a:latin typeface="Arial" pitchFamily="34" charset="0"/>
                </a:rPr>
                <a:t>40</a:t>
              </a:r>
              <a:endParaRPr lang="en-US" altLang="en-US" sz="1600" b="1" dirty="0">
                <a:solidFill>
                  <a:schemeClr val="bg2">
                    <a:lumMod val="25000"/>
                  </a:schemeClr>
                </a:solidFill>
              </a:endParaRPr>
            </a:p>
          </p:txBody>
        </p:sp>
        <p:sp>
          <p:nvSpPr>
            <p:cNvPr id="29716" name="Rectangle 20"/>
            <p:cNvSpPr>
              <a:spLocks noChangeArrowheads="1"/>
            </p:cNvSpPr>
            <p:nvPr/>
          </p:nvSpPr>
          <p:spPr bwMode="auto">
            <a:xfrm>
              <a:off x="1580663" y="3238500"/>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a:solidFill>
                    <a:schemeClr val="bg2">
                      <a:lumMod val="25000"/>
                    </a:schemeClr>
                  </a:solidFill>
                  <a:latin typeface="Arial" pitchFamily="34" charset="0"/>
                </a:rPr>
                <a:t>60</a:t>
              </a:r>
              <a:endParaRPr lang="en-US" altLang="en-US" sz="1600" b="1">
                <a:solidFill>
                  <a:schemeClr val="bg2">
                    <a:lumMod val="25000"/>
                  </a:schemeClr>
                </a:solidFill>
              </a:endParaRPr>
            </a:p>
          </p:txBody>
        </p:sp>
        <p:sp>
          <p:nvSpPr>
            <p:cNvPr id="29717" name="Rectangle 21"/>
            <p:cNvSpPr>
              <a:spLocks noChangeArrowheads="1"/>
            </p:cNvSpPr>
            <p:nvPr/>
          </p:nvSpPr>
          <p:spPr bwMode="auto">
            <a:xfrm>
              <a:off x="1580663" y="2571750"/>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dirty="0">
                  <a:solidFill>
                    <a:schemeClr val="bg2">
                      <a:lumMod val="25000"/>
                    </a:schemeClr>
                  </a:solidFill>
                  <a:latin typeface="Arial" pitchFamily="34" charset="0"/>
                </a:rPr>
                <a:t>80</a:t>
              </a:r>
              <a:endParaRPr lang="en-US" altLang="en-US" sz="1600" b="1" dirty="0">
                <a:solidFill>
                  <a:schemeClr val="bg2">
                    <a:lumMod val="25000"/>
                  </a:schemeClr>
                </a:solidFill>
              </a:endParaRPr>
            </a:p>
          </p:txBody>
        </p:sp>
        <p:sp>
          <p:nvSpPr>
            <p:cNvPr id="29718" name="Rectangle 22"/>
            <p:cNvSpPr>
              <a:spLocks noChangeArrowheads="1"/>
            </p:cNvSpPr>
            <p:nvPr/>
          </p:nvSpPr>
          <p:spPr bwMode="auto">
            <a:xfrm>
              <a:off x="1437788" y="1905000"/>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dirty="0">
                  <a:solidFill>
                    <a:schemeClr val="bg2">
                      <a:lumMod val="25000"/>
                    </a:schemeClr>
                  </a:solidFill>
                  <a:latin typeface="Arial" pitchFamily="34" charset="0"/>
                </a:rPr>
                <a:t>100</a:t>
              </a:r>
              <a:endParaRPr lang="en-US" altLang="en-US" sz="1600" b="1" dirty="0">
                <a:solidFill>
                  <a:schemeClr val="bg2">
                    <a:lumMod val="25000"/>
                  </a:schemeClr>
                </a:solidFill>
              </a:endParaRPr>
            </a:p>
          </p:txBody>
        </p:sp>
      </p:grpSp>
      <p:sp>
        <p:nvSpPr>
          <p:cNvPr id="29719" name="Rectangle 23"/>
          <p:cNvSpPr>
            <a:spLocks noChangeArrowheads="1"/>
          </p:cNvSpPr>
          <p:nvPr/>
        </p:nvSpPr>
        <p:spPr bwMode="auto">
          <a:xfrm rot="-5400000">
            <a:off x="-590824" y="3875803"/>
            <a:ext cx="3465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smtClean="0">
                <a:solidFill>
                  <a:schemeClr val="bg2">
                    <a:lumMod val="25000"/>
                  </a:schemeClr>
                </a:solidFill>
                <a:latin typeface="Arial" pitchFamily="34" charset="0"/>
              </a:rPr>
              <a:t> </a:t>
            </a:r>
            <a:r>
              <a:rPr lang="en-US" altLang="en-US" sz="1600" b="1" dirty="0" err="1" smtClean="0">
                <a:solidFill>
                  <a:schemeClr val="bg2">
                    <a:lumMod val="25000"/>
                  </a:schemeClr>
                </a:solidFill>
                <a:latin typeface="Arial" pitchFamily="34" charset="0"/>
              </a:rPr>
              <a:t>Reduktion</a:t>
            </a:r>
            <a:r>
              <a:rPr lang="en-US" altLang="en-US" sz="1600" b="1" dirty="0" smtClean="0">
                <a:solidFill>
                  <a:schemeClr val="bg2">
                    <a:lumMod val="25000"/>
                  </a:schemeClr>
                </a:solidFill>
                <a:latin typeface="Arial" pitchFamily="34" charset="0"/>
              </a:rPr>
              <a:t> Diabetes </a:t>
            </a:r>
            <a:r>
              <a:rPr lang="en-US" altLang="en-US" sz="1600" b="1" dirty="0" err="1" smtClean="0">
                <a:solidFill>
                  <a:schemeClr val="bg2">
                    <a:lumMod val="25000"/>
                  </a:schemeClr>
                </a:solidFill>
                <a:latin typeface="Arial" pitchFamily="34" charset="0"/>
              </a:rPr>
              <a:t>Risiko</a:t>
            </a:r>
            <a:r>
              <a:rPr lang="en-US" altLang="en-US" sz="1600" b="1" dirty="0" smtClean="0">
                <a:solidFill>
                  <a:schemeClr val="bg2">
                    <a:lumMod val="25000"/>
                  </a:schemeClr>
                </a:solidFill>
                <a:latin typeface="Arial" pitchFamily="34" charset="0"/>
              </a:rPr>
              <a:t> (%)</a:t>
            </a:r>
            <a:endParaRPr lang="en-US" altLang="en-US" sz="1600" b="1" dirty="0">
              <a:solidFill>
                <a:schemeClr val="bg2">
                  <a:lumMod val="25000"/>
                </a:schemeClr>
              </a:solidFill>
            </a:endParaRPr>
          </a:p>
        </p:txBody>
      </p:sp>
      <p:sp>
        <p:nvSpPr>
          <p:cNvPr id="29720" name="Text Box 24"/>
          <p:cNvSpPr txBox="1">
            <a:spLocks noChangeArrowheads="1"/>
          </p:cNvSpPr>
          <p:nvPr/>
        </p:nvSpPr>
        <p:spPr bwMode="auto">
          <a:xfrm>
            <a:off x="1582251" y="5980292"/>
            <a:ext cx="4413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pPr>
            <a:r>
              <a:rPr lang="en-US" altLang="en-US" sz="1600" dirty="0" smtClean="0">
                <a:solidFill>
                  <a:schemeClr val="bg2">
                    <a:lumMod val="25000"/>
                  </a:schemeClr>
                </a:solidFill>
                <a:latin typeface="+mn-lt"/>
                <a:sym typeface="Symbol" pitchFamily="18" charset="2"/>
              </a:rPr>
              <a:t>*MPA 150min/</a:t>
            </a:r>
            <a:r>
              <a:rPr lang="en-US" altLang="en-US" sz="1600" dirty="0" err="1" smtClean="0">
                <a:solidFill>
                  <a:schemeClr val="bg2">
                    <a:lumMod val="25000"/>
                  </a:schemeClr>
                </a:solidFill>
                <a:latin typeface="+mn-lt"/>
                <a:sym typeface="Symbol" pitchFamily="18" charset="2"/>
              </a:rPr>
              <a:t>wk</a:t>
            </a:r>
            <a:r>
              <a:rPr lang="en-US" altLang="en-US" sz="1600" dirty="0" smtClean="0">
                <a:solidFill>
                  <a:schemeClr val="bg2">
                    <a:lumMod val="25000"/>
                  </a:schemeClr>
                </a:solidFill>
                <a:latin typeface="+mn-lt"/>
                <a:sym typeface="Symbol" pitchFamily="18" charset="2"/>
              </a:rPr>
              <a:t>  </a:t>
            </a:r>
          </a:p>
          <a:p>
            <a:pPr eaLnBrk="1" hangingPunct="1">
              <a:spcBef>
                <a:spcPts val="0"/>
              </a:spcBef>
              <a:buFontTx/>
              <a:buNone/>
            </a:pPr>
            <a:r>
              <a:rPr lang="en-US" altLang="en-US" sz="1600" dirty="0">
                <a:solidFill>
                  <a:schemeClr val="bg2">
                    <a:lumMod val="25000"/>
                  </a:schemeClr>
                </a:solidFill>
                <a:latin typeface="+mn-lt"/>
                <a:sym typeface="Symbol" pitchFamily="18" charset="2"/>
              </a:rPr>
              <a:t> </a:t>
            </a:r>
            <a:r>
              <a:rPr lang="en-US" altLang="en-US" sz="1600" dirty="0" smtClean="0">
                <a:solidFill>
                  <a:schemeClr val="bg2">
                    <a:lumMod val="25000"/>
                  </a:schemeClr>
                </a:solidFill>
                <a:latin typeface="+mn-lt"/>
                <a:sym typeface="Symbol" pitchFamily="18" charset="2"/>
              </a:rPr>
              <a:t> &amp; </a:t>
            </a:r>
            <a:r>
              <a:rPr lang="en-US" altLang="en-US" sz="1600" dirty="0" err="1" smtClean="0">
                <a:solidFill>
                  <a:schemeClr val="bg2">
                    <a:lumMod val="25000"/>
                  </a:schemeClr>
                </a:solidFill>
                <a:latin typeface="+mn-lt"/>
                <a:sym typeface="Symbol" pitchFamily="18" charset="2"/>
              </a:rPr>
              <a:t>verminderter</a:t>
            </a:r>
            <a:r>
              <a:rPr lang="en-US" altLang="en-US" sz="1600" dirty="0" smtClean="0">
                <a:solidFill>
                  <a:schemeClr val="bg2">
                    <a:lumMod val="25000"/>
                  </a:schemeClr>
                </a:solidFill>
                <a:latin typeface="+mn-lt"/>
                <a:sym typeface="Symbol" pitchFamily="18" charset="2"/>
              </a:rPr>
              <a:t> </a:t>
            </a:r>
            <a:r>
              <a:rPr lang="en-US" altLang="en-US" sz="1600" dirty="0" err="1" smtClean="0">
                <a:solidFill>
                  <a:schemeClr val="bg2">
                    <a:lumMod val="25000"/>
                  </a:schemeClr>
                </a:solidFill>
                <a:latin typeface="+mn-lt"/>
                <a:sym typeface="Symbol" pitchFamily="18" charset="2"/>
              </a:rPr>
              <a:t>Kalorien</a:t>
            </a:r>
            <a:r>
              <a:rPr lang="en-US" altLang="en-US" sz="1600" dirty="0" smtClean="0">
                <a:solidFill>
                  <a:schemeClr val="bg2">
                    <a:lumMod val="25000"/>
                  </a:schemeClr>
                </a:solidFill>
                <a:latin typeface="+mn-lt"/>
                <a:sym typeface="Symbol" pitchFamily="18" charset="2"/>
              </a:rPr>
              <a:t>- und </a:t>
            </a:r>
            <a:r>
              <a:rPr lang="en-US" altLang="en-US" sz="1600" dirty="0" err="1" smtClean="0">
                <a:solidFill>
                  <a:schemeClr val="bg2">
                    <a:lumMod val="25000"/>
                  </a:schemeClr>
                </a:solidFill>
                <a:latin typeface="+mn-lt"/>
                <a:sym typeface="Symbol" pitchFamily="18" charset="2"/>
              </a:rPr>
              <a:t>Fettkonsum</a:t>
            </a:r>
            <a:endParaRPr lang="en-US" altLang="en-US" sz="1600" dirty="0">
              <a:solidFill>
                <a:schemeClr val="bg2">
                  <a:lumMod val="25000"/>
                </a:schemeClr>
              </a:solidFill>
              <a:latin typeface="+mn-lt"/>
              <a:sym typeface="Symbol" pitchFamily="18" charset="2"/>
            </a:endParaRPr>
          </a:p>
        </p:txBody>
      </p:sp>
      <p:sp>
        <p:nvSpPr>
          <p:cNvPr id="29721" name="Text Box 25"/>
          <p:cNvSpPr txBox="1">
            <a:spLocks noChangeArrowheads="1"/>
          </p:cNvSpPr>
          <p:nvPr/>
        </p:nvSpPr>
        <p:spPr bwMode="auto">
          <a:xfrm>
            <a:off x="381000" y="6477000"/>
            <a:ext cx="670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1400">
              <a:solidFill>
                <a:schemeClr val="bg1"/>
              </a:solidFill>
              <a:latin typeface="Arial" pitchFamily="34" charset="0"/>
            </a:endParaRPr>
          </a:p>
        </p:txBody>
      </p:sp>
      <p:sp>
        <p:nvSpPr>
          <p:cNvPr id="29722" name="Text Box 26"/>
          <p:cNvSpPr txBox="1">
            <a:spLocks noChangeArrowheads="1"/>
          </p:cNvSpPr>
          <p:nvPr/>
        </p:nvSpPr>
        <p:spPr bwMode="auto">
          <a:xfrm>
            <a:off x="2505075" y="5638928"/>
            <a:ext cx="261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600" b="1" dirty="0" err="1" smtClean="0">
                <a:solidFill>
                  <a:schemeClr val="bg2">
                    <a:lumMod val="25000"/>
                  </a:schemeClr>
                </a:solidFill>
                <a:latin typeface="Arial" pitchFamily="34" charset="0"/>
              </a:rPr>
              <a:t>Lebensstil</a:t>
            </a:r>
            <a:r>
              <a:rPr lang="en-US" altLang="en-US" sz="1600" b="1" dirty="0" smtClean="0">
                <a:solidFill>
                  <a:schemeClr val="bg2">
                    <a:lumMod val="25000"/>
                  </a:schemeClr>
                </a:solidFill>
                <a:latin typeface="Arial" pitchFamily="34" charset="0"/>
              </a:rPr>
              <a:t> </a:t>
            </a:r>
            <a:r>
              <a:rPr lang="en-US" altLang="en-US" sz="1600" b="1" dirty="0">
                <a:solidFill>
                  <a:schemeClr val="bg2">
                    <a:lumMod val="25000"/>
                  </a:schemeClr>
                </a:solidFill>
                <a:latin typeface="Arial" pitchFamily="34" charset="0"/>
              </a:rPr>
              <a:t>Intervention*</a:t>
            </a:r>
          </a:p>
        </p:txBody>
      </p:sp>
      <p:sp>
        <p:nvSpPr>
          <p:cNvPr id="29723" name="Text Box 27"/>
          <p:cNvSpPr txBox="1">
            <a:spLocks noChangeArrowheads="1"/>
          </p:cNvSpPr>
          <p:nvPr/>
        </p:nvSpPr>
        <p:spPr bwMode="auto">
          <a:xfrm>
            <a:off x="5874613" y="5638928"/>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600" b="1" dirty="0">
                <a:solidFill>
                  <a:schemeClr val="bg2">
                    <a:lumMod val="25000"/>
                  </a:schemeClr>
                </a:solidFill>
                <a:latin typeface="Arial" pitchFamily="34" charset="0"/>
              </a:rPr>
              <a:t>Metformin</a:t>
            </a:r>
          </a:p>
        </p:txBody>
      </p:sp>
      <p:sp>
        <p:nvSpPr>
          <p:cNvPr id="29724" name="Text Box 28"/>
          <p:cNvSpPr txBox="1">
            <a:spLocks noChangeArrowheads="1"/>
          </p:cNvSpPr>
          <p:nvPr/>
        </p:nvSpPr>
        <p:spPr bwMode="auto">
          <a:xfrm>
            <a:off x="6579464" y="6267529"/>
            <a:ext cx="1898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i="1" dirty="0" err="1" smtClean="0">
                <a:solidFill>
                  <a:schemeClr val="tx2"/>
                </a:solidFill>
                <a:latin typeface="Arial" pitchFamily="34" charset="0"/>
              </a:rPr>
              <a:t>Nach</a:t>
            </a:r>
            <a:r>
              <a:rPr lang="en-US" altLang="en-US" sz="1200" i="1" dirty="0" smtClean="0">
                <a:solidFill>
                  <a:schemeClr val="tx2"/>
                </a:solidFill>
                <a:latin typeface="Arial" pitchFamily="34" charset="0"/>
              </a:rPr>
              <a:t> </a:t>
            </a:r>
            <a:r>
              <a:rPr lang="en-US" altLang="en-US" sz="1200" i="1" dirty="0" err="1" smtClean="0">
                <a:solidFill>
                  <a:schemeClr val="tx2"/>
                </a:solidFill>
                <a:latin typeface="Arial" pitchFamily="34" charset="0"/>
              </a:rPr>
              <a:t>Knowler</a:t>
            </a:r>
            <a:r>
              <a:rPr lang="en-US" altLang="en-US" sz="1200" i="1" dirty="0" smtClean="0">
                <a:solidFill>
                  <a:schemeClr val="tx2"/>
                </a:solidFill>
                <a:latin typeface="Arial" pitchFamily="34" charset="0"/>
              </a:rPr>
              <a:t> et al. 2002</a:t>
            </a:r>
            <a:endParaRPr lang="en-US" altLang="en-US" sz="1200" i="1" dirty="0">
              <a:solidFill>
                <a:schemeClr val="tx2"/>
              </a:solidFill>
              <a:latin typeface="Arial" pitchFamily="34" charset="0"/>
            </a:endParaRPr>
          </a:p>
        </p:txBody>
      </p:sp>
      <p:sp>
        <p:nvSpPr>
          <p:cNvPr id="2" name="Title 1"/>
          <p:cNvSpPr>
            <a:spLocks noGrp="1"/>
          </p:cNvSpPr>
          <p:nvPr>
            <p:ph type="title"/>
          </p:nvPr>
        </p:nvSpPr>
        <p:spPr/>
        <p:txBody>
          <a:bodyPr>
            <a:normAutofit/>
          </a:bodyPr>
          <a:lstStyle/>
          <a:p>
            <a:r>
              <a:rPr lang="en-US" sz="3200" dirty="0" err="1" smtClean="0"/>
              <a:t>Lebensstilveränderung</a:t>
            </a:r>
            <a:r>
              <a:rPr lang="en-US" sz="3200" dirty="0" smtClean="0"/>
              <a:t> vs. </a:t>
            </a:r>
            <a:r>
              <a:rPr lang="en-US" sz="3200" dirty="0" err="1" smtClean="0"/>
              <a:t>Medikation</a:t>
            </a:r>
            <a:endParaRPr lang="en-US" sz="3200" dirty="0"/>
          </a:p>
        </p:txBody>
      </p:sp>
    </p:spTree>
    <p:extLst>
      <p:ext uri="{BB962C8B-B14F-4D97-AF65-F5344CB8AC3E}">
        <p14:creationId xmlns:p14="http://schemas.microsoft.com/office/powerpoint/2010/main" val="840662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3200" dirty="0" smtClean="0"/>
              <a:t>Bewegung vs. Medizin</a:t>
            </a:r>
            <a:endParaRPr lang="en-US" sz="3200" dirty="0"/>
          </a:p>
        </p:txBody>
      </p:sp>
      <p:grpSp>
        <p:nvGrpSpPr>
          <p:cNvPr id="5" name="Gruppieren 4"/>
          <p:cNvGrpSpPr/>
          <p:nvPr/>
        </p:nvGrpSpPr>
        <p:grpSpPr>
          <a:xfrm>
            <a:off x="1524000" y="1611766"/>
            <a:ext cx="5915025" cy="4984475"/>
            <a:chOff x="1447800" y="1752600"/>
            <a:chExt cx="5915025" cy="4984475"/>
          </a:xfrm>
        </p:grpSpPr>
        <p:pic>
          <p:nvPicPr>
            <p:cNvPr id="4" name="Grafik 3"/>
            <p:cNvPicPr>
              <a:picLocks noChangeAspect="1"/>
            </p:cNvPicPr>
            <p:nvPr/>
          </p:nvPicPr>
          <p:blipFill>
            <a:blip r:embed="rId2"/>
            <a:stretch>
              <a:fillRect/>
            </a:stretch>
          </p:blipFill>
          <p:spPr>
            <a:xfrm>
              <a:off x="1447800" y="1752600"/>
              <a:ext cx="5915025" cy="2532882"/>
            </a:xfrm>
            <a:prstGeom prst="rect">
              <a:avLst/>
            </a:prstGeom>
            <a:ln>
              <a:noFill/>
            </a:ln>
          </p:spPr>
        </p:pic>
        <p:pic>
          <p:nvPicPr>
            <p:cNvPr id="1026" name="Picture 2" descr="http://faktencheck-gesundheit.de/fileadmin/files/Faktencheck/Illustrationen/Faktenboxen-Inhalte/Faktenboxen_Depression/FB_Bewegun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88264"/>
              <a:ext cx="5915025" cy="254881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 name="Rechteck 5"/>
          <p:cNvSpPr/>
          <p:nvPr/>
        </p:nvSpPr>
        <p:spPr>
          <a:xfrm>
            <a:off x="76200" y="6581001"/>
            <a:ext cx="9144000" cy="276999"/>
          </a:xfrm>
          <a:prstGeom prst="rect">
            <a:avLst/>
          </a:prstGeom>
        </p:spPr>
        <p:txBody>
          <a:bodyPr wrap="square">
            <a:spAutoFit/>
          </a:bodyPr>
          <a:lstStyle/>
          <a:p>
            <a:r>
              <a:rPr lang="en-US" sz="1200" i="1" dirty="0">
                <a:solidFill>
                  <a:schemeClr val="tx2">
                    <a:lumMod val="75000"/>
                  </a:schemeClr>
                </a:solidFill>
              </a:rPr>
              <a:t>http://faktencheck-gesundheit.de/de/layer/entscheidungshilfen/faktenboxen-inhaltsseiten/faktenbox-bewegung-und-sport-bei-depressionen/</a:t>
            </a:r>
          </a:p>
        </p:txBody>
      </p:sp>
    </p:spTree>
    <p:extLst>
      <p:ext uri="{BB962C8B-B14F-4D97-AF65-F5344CB8AC3E}">
        <p14:creationId xmlns:p14="http://schemas.microsoft.com/office/powerpoint/2010/main" val="3636694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14159" y="2612818"/>
            <a:ext cx="4500074" cy="3750203"/>
            <a:chOff x="1" y="1788152"/>
            <a:chExt cx="4500074" cy="3750203"/>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13741"/>
            <a:stretch/>
          </p:blipFill>
          <p:spPr>
            <a:xfrm>
              <a:off x="1" y="1788152"/>
              <a:ext cx="4500074" cy="3750203"/>
            </a:xfrm>
            <a:prstGeom prst="rect">
              <a:avLst/>
            </a:prstGeom>
          </p:spPr>
        </p:pic>
        <p:sp>
          <p:nvSpPr>
            <p:cNvPr id="538630" name="Text Box 6"/>
            <p:cNvSpPr txBox="1">
              <a:spLocks noChangeArrowheads="1"/>
            </p:cNvSpPr>
            <p:nvPr/>
          </p:nvSpPr>
          <p:spPr bwMode="auto">
            <a:xfrm>
              <a:off x="3012493" y="1870364"/>
              <a:ext cx="1252266" cy="1200329"/>
            </a:xfrm>
            <a:prstGeom prst="rect">
              <a:avLst/>
            </a:prstGeom>
            <a:solidFill>
              <a:schemeClr val="bg1"/>
            </a:solidFill>
            <a:ln w="9525">
              <a:noFill/>
              <a:miter lim="800000"/>
              <a:headEnd/>
              <a:tailEnd/>
            </a:ln>
            <a:effectLst/>
          </p:spPr>
          <p:txBody>
            <a:bodyPr wrap="none">
              <a:spAutoFit/>
            </a:bodyPr>
            <a:lstStyle/>
            <a:p>
              <a:endParaRPr lang="de-DE" b="1" dirty="0"/>
            </a:p>
            <a:p>
              <a:endParaRPr lang="en-US" b="1" dirty="0"/>
            </a:p>
            <a:p>
              <a:r>
                <a:rPr lang="en-US" b="1" dirty="0" err="1"/>
                <a:t>Männer</a:t>
              </a:r>
              <a:r>
                <a:rPr lang="en-US" b="1" dirty="0"/>
                <a:t> </a:t>
              </a:r>
            </a:p>
            <a:p>
              <a:r>
                <a:rPr lang="en-US" dirty="0">
                  <a:solidFill>
                    <a:srgbClr val="C00000"/>
                  </a:solidFill>
                </a:rPr>
                <a:t>-</a:t>
              </a:r>
              <a:r>
                <a:rPr lang="en-US" b="1" dirty="0">
                  <a:solidFill>
                    <a:srgbClr val="C00000"/>
                  </a:solidFill>
                </a:rPr>
                <a:t>140 </a:t>
              </a:r>
              <a:r>
                <a:rPr lang="en-US" b="1" dirty="0"/>
                <a:t>kcal/d</a:t>
              </a:r>
            </a:p>
          </p:txBody>
        </p:sp>
        <p:sp>
          <p:nvSpPr>
            <p:cNvPr id="538631" name="Text Box 7"/>
            <p:cNvSpPr txBox="1">
              <a:spLocks noChangeArrowheads="1"/>
            </p:cNvSpPr>
            <p:nvPr/>
          </p:nvSpPr>
          <p:spPr bwMode="auto">
            <a:xfrm>
              <a:off x="3129385" y="3451782"/>
              <a:ext cx="1252266" cy="923330"/>
            </a:xfrm>
            <a:prstGeom prst="rect">
              <a:avLst/>
            </a:prstGeom>
            <a:solidFill>
              <a:schemeClr val="bg1"/>
            </a:solidFill>
            <a:ln w="9525">
              <a:noFill/>
              <a:miter lim="800000"/>
              <a:headEnd/>
              <a:tailEnd/>
            </a:ln>
            <a:effectLst/>
          </p:spPr>
          <p:txBody>
            <a:bodyPr wrap="none">
              <a:spAutoFit/>
            </a:bodyPr>
            <a:lstStyle/>
            <a:p>
              <a:endParaRPr lang="en-US" b="1" dirty="0"/>
            </a:p>
            <a:p>
              <a:r>
                <a:rPr lang="en-US" b="1" dirty="0"/>
                <a:t>Frauen</a:t>
              </a:r>
              <a:r>
                <a:rPr lang="en-US" dirty="0">
                  <a:solidFill>
                    <a:srgbClr val="C00000"/>
                  </a:solidFill>
                </a:rPr>
                <a:t> </a:t>
              </a:r>
            </a:p>
            <a:p>
              <a:r>
                <a:rPr lang="en-US" dirty="0">
                  <a:solidFill>
                    <a:srgbClr val="C00000"/>
                  </a:solidFill>
                </a:rPr>
                <a:t>-</a:t>
              </a:r>
              <a:r>
                <a:rPr lang="en-US" b="1" dirty="0">
                  <a:solidFill>
                    <a:srgbClr val="C00000"/>
                  </a:solidFill>
                </a:rPr>
                <a:t>120 </a:t>
              </a:r>
              <a:r>
                <a:rPr lang="en-US" b="1" dirty="0"/>
                <a:t>kcal/d</a:t>
              </a:r>
            </a:p>
          </p:txBody>
        </p:sp>
      </p:grpSp>
      <p:sp>
        <p:nvSpPr>
          <p:cNvPr id="6" name="TextBox 5"/>
          <p:cNvSpPr txBox="1"/>
          <p:nvPr/>
        </p:nvSpPr>
        <p:spPr>
          <a:xfrm>
            <a:off x="3186126" y="6290530"/>
            <a:ext cx="1313949" cy="276999"/>
          </a:xfrm>
          <a:prstGeom prst="rect">
            <a:avLst/>
          </a:prstGeom>
          <a:noFill/>
        </p:spPr>
        <p:txBody>
          <a:bodyPr wrap="none" rtlCol="0">
            <a:spAutoFit/>
          </a:bodyPr>
          <a:lstStyle/>
          <a:p>
            <a:r>
              <a:rPr lang="en-US" sz="1200" i="1" dirty="0">
                <a:solidFill>
                  <a:schemeClr val="accent1">
                    <a:lumMod val="50000"/>
                  </a:schemeClr>
                </a:solidFill>
                <a:latin typeface="+mj-lt"/>
                <a:cs typeface="Arial" panose="020B0604020202020204" pitchFamily="34" charset="0"/>
              </a:rPr>
              <a:t>Church et al. 2011</a:t>
            </a:r>
          </a:p>
        </p:txBody>
      </p:sp>
      <p:sp>
        <p:nvSpPr>
          <p:cNvPr id="8" name="Title 4"/>
          <p:cNvSpPr txBox="1">
            <a:spLocks/>
          </p:cNvSpPr>
          <p:nvPr/>
        </p:nvSpPr>
        <p:spPr>
          <a:xfrm>
            <a:off x="240792" y="206647"/>
            <a:ext cx="8674607" cy="12004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spc="-150">
                <a:solidFill>
                  <a:srgbClr val="586B79"/>
                </a:solidFill>
                <a:latin typeface="Verdana"/>
                <a:ea typeface="+mj-ea"/>
                <a:cs typeface="Verdana"/>
              </a:defRPr>
            </a:lvl1pPr>
          </a:lstStyle>
          <a:p>
            <a:pPr algn="ctr"/>
            <a:r>
              <a:rPr lang="en-US" sz="3200" dirty="0" err="1">
                <a:solidFill>
                  <a:schemeClr val="bg1"/>
                </a:solidFill>
                <a:latin typeface="+mj-lt"/>
              </a:rPr>
              <a:t>Veränderungen</a:t>
            </a:r>
            <a:r>
              <a:rPr lang="en-US" sz="3200" dirty="0">
                <a:solidFill>
                  <a:schemeClr val="bg1"/>
                </a:solidFill>
                <a:latin typeface="+mj-lt"/>
              </a:rPr>
              <a:t> </a:t>
            </a:r>
            <a:r>
              <a:rPr lang="en-US" sz="3200" dirty="0" err="1">
                <a:solidFill>
                  <a:schemeClr val="bg1"/>
                </a:solidFill>
                <a:latin typeface="+mj-lt"/>
              </a:rPr>
              <a:t>Alltagsanforderungen</a:t>
            </a:r>
            <a:endParaRPr lang="en-US" sz="3200" dirty="0">
              <a:solidFill>
                <a:schemeClr val="bg1"/>
              </a:solidFill>
              <a:latin typeface="+mj-lt"/>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40"/>
          <a:stretch/>
        </p:blipFill>
        <p:spPr bwMode="auto">
          <a:xfrm>
            <a:off x="4578095" y="2607738"/>
            <a:ext cx="4515517" cy="36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1984289" y="2695030"/>
            <a:ext cx="869148" cy="461665"/>
          </a:xfrm>
          <a:prstGeom prst="rect">
            <a:avLst/>
          </a:prstGeom>
          <a:noFill/>
        </p:spPr>
        <p:txBody>
          <a:bodyPr wrap="none" lIns="91440" tIns="45720" rIns="91440" bIns="45720">
            <a:spAutoFit/>
          </a:bodyPr>
          <a:lstStyle/>
          <a:p>
            <a:pPr algn="ctr"/>
            <a:r>
              <a:rPr lang="de-DE" sz="2400" b="0" cap="none" spc="0" dirty="0">
                <a:ln w="0"/>
                <a:solidFill>
                  <a:schemeClr val="tx1"/>
                </a:solidFill>
                <a:effectLst>
                  <a:outerShdw blurRad="38100" dist="19050" dir="2700000" algn="tl" rotWithShape="0">
                    <a:schemeClr val="dk1">
                      <a:alpha val="40000"/>
                    </a:schemeClr>
                  </a:outerShdw>
                </a:effectLst>
              </a:rPr>
              <a:t>Beruf</a:t>
            </a:r>
          </a:p>
        </p:txBody>
      </p:sp>
      <p:sp>
        <p:nvSpPr>
          <p:cNvPr id="13" name="Rechteck 12"/>
          <p:cNvSpPr/>
          <p:nvPr/>
        </p:nvSpPr>
        <p:spPr>
          <a:xfrm>
            <a:off x="6108655" y="2618383"/>
            <a:ext cx="1289135" cy="461665"/>
          </a:xfrm>
          <a:prstGeom prst="rect">
            <a:avLst/>
          </a:prstGeom>
          <a:noFill/>
        </p:spPr>
        <p:txBody>
          <a:bodyPr wrap="none" lIns="91440" tIns="45720" rIns="91440" bIns="45720">
            <a:spAutoFit/>
          </a:bodyPr>
          <a:lstStyle/>
          <a:p>
            <a:pPr algn="ctr"/>
            <a:r>
              <a:rPr lang="de-DE" sz="2400" b="0" cap="none" spc="0" dirty="0">
                <a:ln w="0"/>
                <a:solidFill>
                  <a:schemeClr val="tx1"/>
                </a:solidFill>
                <a:effectLst>
                  <a:outerShdw blurRad="38100" dist="19050" dir="2700000" algn="tl" rotWithShape="0">
                    <a:schemeClr val="dk1">
                      <a:alpha val="40000"/>
                    </a:schemeClr>
                  </a:outerShdw>
                </a:effectLst>
              </a:rPr>
              <a:t>Haushalt</a:t>
            </a:r>
          </a:p>
        </p:txBody>
      </p:sp>
      <p:sp>
        <p:nvSpPr>
          <p:cNvPr id="14" name="Text Box 4"/>
          <p:cNvSpPr txBox="1">
            <a:spLocks noChangeArrowheads="1"/>
          </p:cNvSpPr>
          <p:nvPr/>
        </p:nvSpPr>
        <p:spPr bwMode="auto">
          <a:xfrm>
            <a:off x="7924800" y="6290530"/>
            <a:ext cx="1381991" cy="2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dirty="0">
                <a:solidFill>
                  <a:schemeClr val="tx2">
                    <a:lumMod val="75000"/>
                  </a:schemeClr>
                </a:solidFill>
                <a:latin typeface="+mn-lt"/>
              </a:rPr>
              <a:t>Archer et al. 2013</a:t>
            </a:r>
          </a:p>
        </p:txBody>
      </p:sp>
      <p:sp>
        <p:nvSpPr>
          <p:cNvPr id="7" name="Textfeld 6"/>
          <p:cNvSpPr txBox="1"/>
          <p:nvPr/>
        </p:nvSpPr>
        <p:spPr>
          <a:xfrm>
            <a:off x="129196" y="2648863"/>
            <a:ext cx="966354"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Kcal/d</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362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3"/>
</p:tagLst>
</file>

<file path=ppt/tags/tag2.xml><?xml version="1.0" encoding="utf-8"?>
<p:tagLst xmlns:a="http://schemas.openxmlformats.org/drawingml/2006/main" xmlns:r="http://schemas.openxmlformats.org/officeDocument/2006/relationships" xmlns:p="http://schemas.openxmlformats.org/presentationml/2006/main">
  <p:tag name="TIMING" val="|54.5"/>
</p:tagLst>
</file>

<file path=ppt/tags/tag3.xml><?xml version="1.0" encoding="utf-8"?>
<p:tagLst xmlns:a="http://schemas.openxmlformats.org/drawingml/2006/main" xmlns:r="http://schemas.openxmlformats.org/officeDocument/2006/relationships" xmlns:p="http://schemas.openxmlformats.org/presentationml/2006/main">
  <p:tag name="TIMING" val="|17.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2572</Words>
  <Application>Microsoft Office PowerPoint</Application>
  <PresentationFormat>Bildschirmpräsentation (4:3)</PresentationFormat>
  <Paragraphs>395</Paragraphs>
  <Slides>39</Slides>
  <Notes>24</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39</vt:i4>
      </vt:variant>
    </vt:vector>
  </HeadingPairs>
  <TitlesOfParts>
    <vt:vector size="53" baseType="lpstr">
      <vt:lpstr>Aharoni</vt:lpstr>
      <vt:lpstr>Arial</vt:lpstr>
      <vt:lpstr>Arial Black</vt:lpstr>
      <vt:lpstr>AvantGarde Bk BT</vt:lpstr>
      <vt:lpstr>Bradley Hand ITC</vt:lpstr>
      <vt:lpstr>Calibri</vt:lpstr>
      <vt:lpstr>Candara</vt:lpstr>
      <vt:lpstr>Symbol</vt:lpstr>
      <vt:lpstr>Tahoma</vt:lpstr>
      <vt:lpstr>Times New Roman</vt:lpstr>
      <vt:lpstr>Trebuchet MS</vt:lpstr>
      <vt:lpstr>Verdana</vt:lpstr>
      <vt:lpstr>Wingdings</vt:lpstr>
      <vt:lpstr>Waveform</vt:lpstr>
      <vt:lpstr>Bewegung und Gesundheit - Bewegungsverhalten und Gewichtsmanagement</vt:lpstr>
      <vt:lpstr>Aktuelle Gesundheitsrisiken</vt:lpstr>
      <vt:lpstr>Historischer Überblick</vt:lpstr>
      <vt:lpstr>Erste epidemiologische Studien</vt:lpstr>
      <vt:lpstr>Bewegung und Gesundheit</vt:lpstr>
      <vt:lpstr>Weitere positive Auswirkungen  ausreichender Bewegung</vt:lpstr>
      <vt:lpstr>Lebensstilveränderung vs. Medikation</vt:lpstr>
      <vt:lpstr>Bewegung vs. Medizin</vt:lpstr>
      <vt:lpstr>PowerPoint-Präsentation</vt:lpstr>
      <vt:lpstr>Aktuelle Bewegungsrichtlinien</vt:lpstr>
      <vt:lpstr>Dose-Response Verhältnis</vt:lpstr>
      <vt:lpstr>Bewegungsverhalten bei  Kindern und Jugendlichen</vt:lpstr>
      <vt:lpstr>Mediennutzung und Körpergewicht</vt:lpstr>
      <vt:lpstr>Körpergewicht und Gesundheit</vt:lpstr>
      <vt:lpstr>Kalorienbilanz</vt:lpstr>
      <vt:lpstr>Gewichtszunahme bei Kalorienplus von 150 kcal/Tag</vt:lpstr>
      <vt:lpstr>Probleme mit dem aktuellen Modell</vt:lpstr>
      <vt:lpstr>Angepasstes Modell</vt:lpstr>
      <vt:lpstr>Unterschiedliche Möglichkeiten zur Energiespeicherung:  Kalorienverbrauch beeinflusst Speicherung.</vt:lpstr>
      <vt:lpstr>PowerPoint-Präsentation</vt:lpstr>
      <vt:lpstr>Kalorienverbrauch und Gewichtsmanagement</vt:lpstr>
      <vt:lpstr>PowerPoint-Präsentation</vt:lpstr>
      <vt:lpstr>Veränderungen im Bewegungsverhalten  und Körpergewicht </vt:lpstr>
      <vt:lpstr>Unterschiede im Bewegungsverhalten nach Gewichtsstatus</vt:lpstr>
      <vt:lpstr>Energy Flux und Gewichtsmanagement</vt:lpstr>
      <vt:lpstr>PowerPoint-Präsentation</vt:lpstr>
      <vt:lpstr>Ungleichgewicht zwischen Biologie und Umwelt</vt:lpstr>
      <vt:lpstr>PowerPoint-Präsentation</vt:lpstr>
      <vt:lpstr>Bewegungsförderung - wie?</vt:lpstr>
      <vt:lpstr>Möglichkeiten für köperliche Aktivität</vt:lpstr>
      <vt:lpstr>Organisierter Sport und Kalorienverbrauch</vt:lpstr>
      <vt:lpstr>PowerPoint-Präsentation</vt:lpstr>
      <vt:lpstr>Aktive Freizeitgestaltung fördern</vt:lpstr>
      <vt:lpstr>Motorische Kompetenz</vt:lpstr>
      <vt:lpstr>Motorische Fähigkeiten</vt:lpstr>
      <vt:lpstr>PowerPoint-Präsentation</vt:lpstr>
      <vt:lpstr>„Sport for All - Play for Life“</vt:lpstr>
      <vt:lpstr>Zusammenfassung</vt:lpstr>
      <vt:lpstr>PowerPoint-Präsentation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Clemens Drenowatz</dc:creator>
  <cp:lastModifiedBy>Clemens Drenowatz</cp:lastModifiedBy>
  <cp:revision>282</cp:revision>
  <dcterms:created xsi:type="dcterms:W3CDTF">2015-04-09T20:09:37Z</dcterms:created>
  <dcterms:modified xsi:type="dcterms:W3CDTF">2018-11-30T08:35:11Z</dcterms:modified>
</cp:coreProperties>
</file>