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DE9E-285A-4907-987D-CF0BE1711103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F9E61-BAF7-41DB-AF6C-35D742DB49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495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7723E5-59F5-400F-A85A-19C168A280D4}" type="slidenum">
              <a:rPr lang="de-AT" u="none" smtClean="0"/>
              <a:pPr/>
              <a:t>1</a:t>
            </a:fld>
            <a:endParaRPr lang="de-AT" u="none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5E1ABDF-8340-45B0-94FC-C9698234F55F}" type="slidenum">
              <a:rPr lang="de-AT" u="none" smtClean="0"/>
              <a:pPr/>
              <a:t>2</a:t>
            </a:fld>
            <a:endParaRPr lang="de-AT" u="none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F11948-BDEA-4BC3-B2BA-E08C6E0C8D15}" type="slidenum">
              <a:rPr lang="de-AT" u="none" smtClean="0"/>
              <a:pPr/>
              <a:t>3</a:t>
            </a:fld>
            <a:endParaRPr lang="de-AT" u="none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6D39B8-1C41-4CA8-911F-B021BFA599DC}" type="slidenum">
              <a:rPr lang="de-AT" u="none" smtClean="0"/>
              <a:pPr/>
              <a:t>4</a:t>
            </a:fld>
            <a:endParaRPr lang="de-AT" u="none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F6692CD-C25A-44AF-A36C-C0F1D7555B79}" type="slidenum">
              <a:rPr lang="de-AT" u="none" smtClean="0"/>
              <a:pPr/>
              <a:t>5</a:t>
            </a:fld>
            <a:endParaRPr lang="de-AT" u="none" smtClean="0"/>
          </a:p>
        </p:txBody>
      </p:sp>
      <p:sp>
        <p:nvSpPr>
          <p:cNvPr id="614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052F5D0-BBAB-4EA4-BDDC-55E4A3279AF8}" type="slidenum">
              <a:rPr lang="de-AT" u="none" smtClean="0"/>
              <a:pPr/>
              <a:t>6</a:t>
            </a:fld>
            <a:endParaRPr lang="de-AT" u="none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7763" y="690563"/>
            <a:ext cx="4562475" cy="3421062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916109" y="4342665"/>
            <a:ext cx="5025783" cy="41162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047" tIns="47024" rIns="94047" bIns="47024"/>
          <a:lstStyle/>
          <a:p>
            <a:r>
              <a:rPr lang="de-DE" smtClean="0"/>
              <a:t>kursdifferenzen auf der Tafel zeigen - Tafelbild entstehen lassen!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E75DB5-2DF5-4EE6-A1D9-D44CC7206FA3}" type="slidenum">
              <a:rPr lang="de-AT" u="none" smtClean="0"/>
              <a:pPr/>
              <a:t>7</a:t>
            </a:fld>
            <a:endParaRPr lang="de-AT" u="none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7763" y="690563"/>
            <a:ext cx="4562475" cy="3421062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xfrm>
            <a:off x="916109" y="4342665"/>
            <a:ext cx="5025783" cy="41162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047" tIns="47024" rIns="94047" bIns="47024"/>
          <a:lstStyle/>
          <a:p>
            <a:r>
              <a:rPr lang="de-DE" smtClean="0"/>
              <a:t>kursdifferenzen auf der Tafel zeigen - Tafelbild entstehen lassen!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503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FFC12C-3F0B-4AF1-91DA-5331C29E6F54}" type="slidenum">
              <a:rPr lang="de-AT" u="none" smtClean="0"/>
              <a:pPr/>
              <a:t>8</a:t>
            </a:fld>
            <a:endParaRPr lang="de-AT" u="none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02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6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7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86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56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23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83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90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13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56" y="128588"/>
            <a:ext cx="1439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13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37" y="128588"/>
            <a:ext cx="1439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097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5BF3-4000-4022-974B-513AD1B82CE5}" type="datetimeFigureOut">
              <a:rPr lang="de-AT" smtClean="0"/>
              <a:t>07.01.2014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FDA1-4C87-4B68-9BA5-521FCF593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13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9"/>
          <p:cNvSpPr txBox="1">
            <a:spLocks noChangeArrowheads="1"/>
          </p:cNvSpPr>
          <p:nvPr/>
        </p:nvSpPr>
        <p:spPr bwMode="auto">
          <a:xfrm>
            <a:off x="6326066" y="881064"/>
            <a:ext cx="2411238" cy="579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sz="1800" u="none" dirty="0" smtClean="0"/>
              <a:t>Euroland – </a:t>
            </a:r>
          </a:p>
          <a:p>
            <a:pPr>
              <a:defRPr/>
            </a:pPr>
            <a:r>
              <a:rPr lang="de-DE" sz="1800" u="none" dirty="0" smtClean="0"/>
              <a:t>Stand: Sep 2014</a:t>
            </a:r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endParaRPr lang="de-DE" sz="1800" u="none" dirty="0" smtClean="0"/>
          </a:p>
          <a:p>
            <a:pPr>
              <a:defRPr/>
            </a:pPr>
            <a:r>
              <a:rPr lang="de-DE" sz="1050" u="none" dirty="0" smtClean="0"/>
              <a:t>WKM=Wechselkursmechanismus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6110654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654" y="130175"/>
            <a:ext cx="1765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800" u="none" dirty="0" smtClean="0"/>
              <a:t>Wechselkurse</a:t>
            </a:r>
            <a:endParaRPr lang="de-DE" sz="1800" u="none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4"/>
          <a:stretch/>
        </p:blipFill>
        <p:spPr bwMode="auto">
          <a:xfrm>
            <a:off x="35170" y="804864"/>
            <a:ext cx="489731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9"/>
          <a:stretch>
            <a:fillRect/>
          </a:stretch>
        </p:blipFill>
        <p:spPr bwMode="auto">
          <a:xfrm>
            <a:off x="5724128" y="4528899"/>
            <a:ext cx="23241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7"/>
          <a:stretch/>
        </p:blipFill>
        <p:spPr bwMode="auto">
          <a:xfrm>
            <a:off x="4999892" y="1657349"/>
            <a:ext cx="4092820" cy="27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06451"/>
            <a:ext cx="17526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5408735" y="3968750"/>
            <a:ext cx="2848708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59777" y="3968750"/>
            <a:ext cx="2848708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88731" y="1196976"/>
            <a:ext cx="6046177" cy="83099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400" u="none"/>
              <a:t>...ausländisches Geld in Form von </a:t>
            </a:r>
          </a:p>
          <a:p>
            <a:pPr algn="ctr"/>
            <a:r>
              <a:rPr lang="de-DE" sz="2400" u="none"/>
              <a:t>Banknoten oder Münzen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1242647" y="2816225"/>
            <a:ext cx="1569427" cy="40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Kauf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5851281" y="2867025"/>
            <a:ext cx="1569426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Verkauf</a:t>
            </a:r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465385" y="3476625"/>
            <a:ext cx="1156189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>
            <a:off x="6145823" y="3476625"/>
            <a:ext cx="1156189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49520" y="4017963"/>
            <a:ext cx="31549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800" u="none"/>
              <a:t>Valuten-Briefkurs (höher)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5701812" y="4027489"/>
            <a:ext cx="2792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Geldkurs (niedriger)</a:t>
            </a:r>
          </a:p>
        </p:txBody>
      </p:sp>
      <p:sp>
        <p:nvSpPr>
          <p:cNvPr id="138259" name="AutoShape 19"/>
          <p:cNvSpPr>
            <a:spLocks noChangeArrowheads="1"/>
          </p:cNvSpPr>
          <p:nvPr/>
        </p:nvSpPr>
        <p:spPr bwMode="auto">
          <a:xfrm>
            <a:off x="3440723" y="3797300"/>
            <a:ext cx="1918189" cy="917079"/>
          </a:xfrm>
          <a:prstGeom prst="leftRightArrow">
            <a:avLst>
              <a:gd name="adj1" fmla="val 50000"/>
              <a:gd name="adj2" fmla="val 49962"/>
            </a:avLst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Kurs</a:t>
            </a:r>
          </a:p>
        </p:txBody>
      </p:sp>
      <p:sp>
        <p:nvSpPr>
          <p:cNvPr id="138260" name="AutoShape 20"/>
          <p:cNvSpPr>
            <a:spLocks noChangeArrowheads="1"/>
          </p:cNvSpPr>
          <p:nvPr/>
        </p:nvSpPr>
        <p:spPr bwMode="auto">
          <a:xfrm>
            <a:off x="3434862" y="5078413"/>
            <a:ext cx="1918189" cy="794802"/>
          </a:xfrm>
          <a:prstGeom prst="leftRightArrow">
            <a:avLst>
              <a:gd name="adj1" fmla="val 50000"/>
              <a:gd name="adj2" fmla="val 58438"/>
            </a:avLst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Provision</a:t>
            </a:r>
            <a:endParaRPr lang="de-DE" sz="2400" u="none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789843" y="4875213"/>
            <a:ext cx="1830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DE" sz="1800" u="none"/>
          </a:p>
          <a:p>
            <a:r>
              <a:rPr lang="de-DE" sz="1800" u="none"/>
              <a:t>+ % Provision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5638800" y="4951414"/>
            <a:ext cx="1917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DE" sz="2000" u="none"/>
          </a:p>
          <a:p>
            <a:r>
              <a:rPr lang="de-DE" sz="2000" u="none"/>
              <a:t>- % Provision</a:t>
            </a:r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559777" y="6107113"/>
            <a:ext cx="2848708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u="none">
                <a:solidFill>
                  <a:schemeClr val="accent2"/>
                </a:solidFill>
              </a:rPr>
              <a:t>Abrechnungsbetrag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5408735" y="6105526"/>
            <a:ext cx="284870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 u="none">
                <a:solidFill>
                  <a:schemeClr val="accent2"/>
                </a:solidFill>
              </a:rPr>
              <a:t>Abrechnungsbetrag</a:t>
            </a: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80597" y="130176"/>
            <a:ext cx="2493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Abrechnung von Valuten</a:t>
            </a:r>
          </a:p>
        </p:txBody>
      </p:sp>
    </p:spTree>
    <p:extLst>
      <p:ext uri="{BB962C8B-B14F-4D97-AF65-F5344CB8AC3E}">
        <p14:creationId xmlns:p14="http://schemas.microsoft.com/office/powerpoint/2010/main" val="6127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  <p:bldP spid="138244" grpId="0" animBg="1"/>
      <p:bldP spid="138250" grpId="0" animBg="1" autoUpdateAnimBg="0"/>
      <p:bldP spid="138253" grpId="0" animBg="1" autoUpdateAnimBg="0"/>
      <p:bldP spid="138254" grpId="0" animBg="1" autoUpdateAnimBg="0"/>
      <p:bldP spid="138255" grpId="0" animBg="1"/>
      <p:bldP spid="138256" grpId="0" animBg="1"/>
      <p:bldP spid="138257" grpId="0" autoUpdateAnimBg="0"/>
      <p:bldP spid="138258" grpId="0" autoUpdateAnimBg="0"/>
      <p:bldP spid="138259" grpId="0" animBg="1" autoUpdateAnimBg="0"/>
      <p:bldP spid="138260" grpId="0" animBg="1" autoUpdateAnimBg="0"/>
      <p:bldP spid="138261" grpId="0" autoUpdateAnimBg="0"/>
      <p:bldP spid="138262" grpId="0" autoUpdateAnimBg="0"/>
      <p:bldP spid="138263" grpId="0" animBg="1" autoUpdateAnimBg="0"/>
      <p:bldP spid="13826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16" y="654051"/>
            <a:ext cx="257028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5420458" y="3916363"/>
            <a:ext cx="2848708" cy="2520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512884" y="3916364"/>
            <a:ext cx="2848708" cy="25923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2297" name="Text Box 1033"/>
          <p:cNvSpPr txBox="1">
            <a:spLocks noChangeArrowheads="1"/>
          </p:cNvSpPr>
          <p:nvPr/>
        </p:nvSpPr>
        <p:spPr bwMode="auto">
          <a:xfrm>
            <a:off x="556847" y="1365251"/>
            <a:ext cx="5641731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u="none"/>
              <a:t>...auf fremde Währung lautende Guthaben im Ausland</a:t>
            </a:r>
          </a:p>
        </p:txBody>
      </p:sp>
      <p:sp>
        <p:nvSpPr>
          <p:cNvPr id="12300" name="Rectangle 1036"/>
          <p:cNvSpPr>
            <a:spLocks noChangeArrowheads="1"/>
          </p:cNvSpPr>
          <p:nvPr/>
        </p:nvSpPr>
        <p:spPr bwMode="auto">
          <a:xfrm>
            <a:off x="613997" y="2763838"/>
            <a:ext cx="2642088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Devisenkauf</a:t>
            </a:r>
          </a:p>
          <a:p>
            <a:pPr algn="ctr">
              <a:defRPr/>
            </a:pPr>
            <a:r>
              <a:rPr lang="de-DE" sz="1600" u="none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Bsp</a:t>
            </a:r>
            <a:r>
              <a:rPr lang="de-DE" sz="1600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Kauf Dollar</a:t>
            </a:r>
            <a:endParaRPr lang="de-DE" sz="1600" u="none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1" name="Rectangle 1037"/>
          <p:cNvSpPr>
            <a:spLocks noChangeArrowheads="1"/>
          </p:cNvSpPr>
          <p:nvPr/>
        </p:nvSpPr>
        <p:spPr bwMode="auto">
          <a:xfrm>
            <a:off x="5320812" y="2763838"/>
            <a:ext cx="2872154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Devisenverkauf</a:t>
            </a:r>
          </a:p>
          <a:p>
            <a:pPr algn="ctr">
              <a:defRPr/>
            </a:pPr>
            <a:r>
              <a:rPr lang="de-DE" sz="1600" u="none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Bsp</a:t>
            </a:r>
            <a:r>
              <a:rPr lang="de-DE" sz="16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de-DE" sz="1600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Verkauf Dollar</a:t>
            </a:r>
            <a:endParaRPr lang="de-DE" sz="1600" u="none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2" name="AutoShape 1038"/>
          <p:cNvSpPr>
            <a:spLocks noChangeArrowheads="1"/>
          </p:cNvSpPr>
          <p:nvPr/>
        </p:nvSpPr>
        <p:spPr bwMode="auto">
          <a:xfrm>
            <a:off x="1324708" y="3508375"/>
            <a:ext cx="1156189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2303" name="AutoShape 1039"/>
          <p:cNvSpPr>
            <a:spLocks noChangeArrowheads="1"/>
          </p:cNvSpPr>
          <p:nvPr/>
        </p:nvSpPr>
        <p:spPr bwMode="auto">
          <a:xfrm>
            <a:off x="6145823" y="3490913"/>
            <a:ext cx="1156189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2304" name="Text Box 1040"/>
          <p:cNvSpPr txBox="1">
            <a:spLocks noChangeArrowheads="1"/>
          </p:cNvSpPr>
          <p:nvPr/>
        </p:nvSpPr>
        <p:spPr bwMode="auto">
          <a:xfrm>
            <a:off x="871904" y="3997326"/>
            <a:ext cx="2403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Briefkurs (höher)</a:t>
            </a:r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5713535" y="3975101"/>
            <a:ext cx="2792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Geldkurs (niedriger)</a:t>
            </a:r>
          </a:p>
        </p:txBody>
      </p:sp>
      <p:sp>
        <p:nvSpPr>
          <p:cNvPr id="12306" name="AutoShape 1042"/>
          <p:cNvSpPr>
            <a:spLocks noChangeArrowheads="1"/>
          </p:cNvSpPr>
          <p:nvPr/>
        </p:nvSpPr>
        <p:spPr bwMode="auto">
          <a:xfrm>
            <a:off x="3427536" y="3919538"/>
            <a:ext cx="1918188" cy="672525"/>
          </a:xfrm>
          <a:prstGeom prst="leftRightArrow">
            <a:avLst>
              <a:gd name="adj1" fmla="val 50000"/>
              <a:gd name="adj2" fmla="val 7037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Umrechnung</a:t>
            </a:r>
            <a:endParaRPr lang="de-DE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7" name="AutoShape 1043"/>
          <p:cNvSpPr>
            <a:spLocks noChangeArrowheads="1"/>
          </p:cNvSpPr>
          <p:nvPr/>
        </p:nvSpPr>
        <p:spPr bwMode="auto">
          <a:xfrm>
            <a:off x="3421674" y="4718050"/>
            <a:ext cx="1918188" cy="794802"/>
          </a:xfrm>
          <a:prstGeom prst="leftRightArrow">
            <a:avLst>
              <a:gd name="adj1" fmla="val 50000"/>
              <a:gd name="adj2" fmla="val 5843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Provision</a:t>
            </a:r>
            <a:endParaRPr lang="de-DE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8" name="AutoShape 1044"/>
          <p:cNvSpPr>
            <a:spLocks noChangeArrowheads="1"/>
          </p:cNvSpPr>
          <p:nvPr/>
        </p:nvSpPr>
        <p:spPr bwMode="auto">
          <a:xfrm>
            <a:off x="3415812" y="5713413"/>
            <a:ext cx="1918188" cy="794802"/>
          </a:xfrm>
          <a:prstGeom prst="leftRightArrow">
            <a:avLst>
              <a:gd name="adj1" fmla="val 50000"/>
              <a:gd name="adj2" fmla="val 5843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Spesen</a:t>
            </a:r>
            <a:endParaRPr lang="de-DE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0" name="Text Box 1046"/>
          <p:cNvSpPr txBox="1">
            <a:spLocks noChangeArrowheads="1"/>
          </p:cNvSpPr>
          <p:nvPr/>
        </p:nvSpPr>
        <p:spPr bwMode="auto">
          <a:xfrm>
            <a:off x="1167912" y="5880101"/>
            <a:ext cx="1418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+ Spesen</a:t>
            </a:r>
          </a:p>
        </p:txBody>
      </p:sp>
      <p:sp>
        <p:nvSpPr>
          <p:cNvPr id="12312" name="Text Box 1048"/>
          <p:cNvSpPr txBox="1">
            <a:spLocks noChangeArrowheads="1"/>
          </p:cNvSpPr>
          <p:nvPr/>
        </p:nvSpPr>
        <p:spPr bwMode="auto">
          <a:xfrm>
            <a:off x="6195646" y="5838826"/>
            <a:ext cx="1326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- Spesen</a:t>
            </a:r>
          </a:p>
        </p:txBody>
      </p:sp>
      <p:sp>
        <p:nvSpPr>
          <p:cNvPr id="8209" name="Text Box 1045"/>
          <p:cNvSpPr txBox="1">
            <a:spLocks noChangeArrowheads="1"/>
          </p:cNvSpPr>
          <p:nvPr/>
        </p:nvSpPr>
        <p:spPr bwMode="auto">
          <a:xfrm>
            <a:off x="1021374" y="4676776"/>
            <a:ext cx="19839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+ Devisen-</a:t>
            </a:r>
          </a:p>
          <a:p>
            <a:r>
              <a:rPr lang="de-DE" sz="2000" u="none"/>
              <a:t>   kommission</a:t>
            </a:r>
            <a:endParaRPr lang="de-DE" sz="2400" u="none"/>
          </a:p>
        </p:txBody>
      </p:sp>
      <p:sp>
        <p:nvSpPr>
          <p:cNvPr id="12319" name="Rectangle 1055"/>
          <p:cNvSpPr>
            <a:spLocks noChangeArrowheads="1"/>
          </p:cNvSpPr>
          <p:nvPr/>
        </p:nvSpPr>
        <p:spPr bwMode="auto">
          <a:xfrm>
            <a:off x="512884" y="6438901"/>
            <a:ext cx="284870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 u="none">
                <a:solidFill>
                  <a:schemeClr val="accent2"/>
                </a:solidFill>
              </a:rPr>
              <a:t>Abrechnungsbetrag</a:t>
            </a:r>
          </a:p>
        </p:txBody>
      </p:sp>
      <p:sp>
        <p:nvSpPr>
          <p:cNvPr id="8211" name="Text Box 1056"/>
          <p:cNvSpPr txBox="1">
            <a:spLocks noChangeArrowheads="1"/>
          </p:cNvSpPr>
          <p:nvPr/>
        </p:nvSpPr>
        <p:spPr bwMode="auto">
          <a:xfrm>
            <a:off x="5495192" y="4819651"/>
            <a:ext cx="29409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/>
              <a:t>- Devisenkommission</a:t>
            </a:r>
            <a:endParaRPr lang="de-DE" sz="2400" u="none"/>
          </a:p>
        </p:txBody>
      </p:sp>
      <p:sp>
        <p:nvSpPr>
          <p:cNvPr id="12326" name="Rectangle 1062"/>
          <p:cNvSpPr>
            <a:spLocks noChangeArrowheads="1"/>
          </p:cNvSpPr>
          <p:nvPr/>
        </p:nvSpPr>
        <p:spPr bwMode="auto">
          <a:xfrm>
            <a:off x="5420458" y="6437313"/>
            <a:ext cx="2848708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 u="none">
                <a:solidFill>
                  <a:schemeClr val="accent2"/>
                </a:solidFill>
              </a:rPr>
              <a:t>Abrechnungsbetrag</a:t>
            </a:r>
          </a:p>
        </p:txBody>
      </p:sp>
      <p:sp>
        <p:nvSpPr>
          <p:cNvPr id="23589" name="Text Box 2085"/>
          <p:cNvSpPr txBox="1">
            <a:spLocks noChangeArrowheads="1"/>
          </p:cNvSpPr>
          <p:nvPr/>
        </p:nvSpPr>
        <p:spPr bwMode="auto">
          <a:xfrm>
            <a:off x="67408" y="130176"/>
            <a:ext cx="2518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Abrechnung von Devisen</a:t>
            </a:r>
          </a:p>
        </p:txBody>
      </p:sp>
    </p:spTree>
    <p:extLst>
      <p:ext uri="{BB962C8B-B14F-4D97-AF65-F5344CB8AC3E}">
        <p14:creationId xmlns:p14="http://schemas.microsoft.com/office/powerpoint/2010/main" val="3825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animBg="1" autoUpdateAnimBg="0"/>
      <p:bldP spid="12300" grpId="0" animBg="1" autoUpdateAnimBg="0"/>
      <p:bldP spid="12301" grpId="0" animBg="1" autoUpdateAnimBg="0"/>
      <p:bldP spid="12302" grpId="0" animBg="1"/>
      <p:bldP spid="12303" grpId="0" animBg="1"/>
      <p:bldP spid="12304" grpId="0" autoUpdateAnimBg="0"/>
      <p:bldP spid="12305" grpId="0" autoUpdateAnimBg="0"/>
      <p:bldP spid="12306" grpId="0" animBg="1" autoUpdateAnimBg="0"/>
      <p:bldP spid="12307" grpId="0" animBg="1" autoUpdateAnimBg="0"/>
      <p:bldP spid="12308" grpId="0" animBg="1" autoUpdateAnimBg="0"/>
      <p:bldP spid="12310" grpId="0" autoUpdateAnimBg="0"/>
      <p:bldP spid="12312" grpId="0" autoUpdateAnimBg="0"/>
      <p:bldP spid="12319" grpId="0" animBg="1" autoUpdateAnimBg="0"/>
      <p:bldP spid="1232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7570" y="114301"/>
            <a:ext cx="1927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Auslandsgeschäfte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2" y="528638"/>
            <a:ext cx="4829908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6635262" y="4114800"/>
            <a:ext cx="1055077" cy="762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162658" y="762000"/>
            <a:ext cx="3165231" cy="1066800"/>
          </a:xfrm>
          <a:prstGeom prst="rightArrow">
            <a:avLst>
              <a:gd name="adj1" fmla="val 50000"/>
              <a:gd name="adj2" fmla="val 80357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u="none">
                <a:solidFill>
                  <a:schemeClr val="accent2"/>
                </a:solidFill>
              </a:rPr>
              <a:t>Verkauf ins Ausland</a:t>
            </a: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 flipH="1">
            <a:off x="162658" y="3886200"/>
            <a:ext cx="3165231" cy="1066800"/>
          </a:xfrm>
          <a:prstGeom prst="rightArrow">
            <a:avLst>
              <a:gd name="adj1" fmla="val 50000"/>
              <a:gd name="adj2" fmla="val 80357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u="none">
                <a:solidFill>
                  <a:schemeClr val="accent2"/>
                </a:solidFill>
              </a:rPr>
              <a:t>Einkauf aus Ausland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48005" y="1835151"/>
            <a:ext cx="5194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EU-Staat: 	innergemeinschaftlicher </a:t>
            </a:r>
          </a:p>
          <a:p>
            <a:r>
              <a:rPr lang="de-DE" sz="2000" u="none">
                <a:solidFill>
                  <a:schemeClr val="accent2"/>
                </a:solidFill>
              </a:rPr>
              <a:t>		Lieferung</a:t>
            </a:r>
          </a:p>
          <a:p>
            <a:endParaRPr lang="de-DE" sz="2000" u="none">
              <a:solidFill>
                <a:schemeClr val="accent2"/>
              </a:solidFill>
            </a:endParaRPr>
          </a:p>
          <a:p>
            <a:r>
              <a:rPr lang="de-DE" sz="2000" u="none">
                <a:solidFill>
                  <a:schemeClr val="accent2"/>
                </a:solidFill>
              </a:rPr>
              <a:t>Drittland:	Export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62658" y="4967289"/>
            <a:ext cx="46602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EU-Staat: 	innergemeinschaftl. </a:t>
            </a:r>
          </a:p>
          <a:p>
            <a:r>
              <a:rPr lang="de-DE" sz="2000" u="none">
                <a:solidFill>
                  <a:schemeClr val="accent2"/>
                </a:solidFill>
              </a:rPr>
              <a:t>		Erwerb</a:t>
            </a:r>
          </a:p>
          <a:p>
            <a:endParaRPr lang="de-DE" sz="2000" u="none">
              <a:solidFill>
                <a:schemeClr val="accent2"/>
              </a:solidFill>
            </a:endParaRPr>
          </a:p>
          <a:p>
            <a:r>
              <a:rPr lang="de-DE" sz="2000" u="none">
                <a:solidFill>
                  <a:schemeClr val="accent2"/>
                </a:solidFill>
              </a:rPr>
              <a:t>Drittland:	Import</a:t>
            </a:r>
          </a:p>
        </p:txBody>
      </p:sp>
    </p:spTree>
    <p:extLst>
      <p:ext uri="{BB962C8B-B14F-4D97-AF65-F5344CB8AC3E}">
        <p14:creationId xmlns:p14="http://schemas.microsoft.com/office/powerpoint/2010/main" val="280910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5635869" y="850901"/>
            <a:ext cx="3442189" cy="3397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800" u="none"/>
              <a:t>Lieferung in Drittland (Export)</a:t>
            </a:r>
          </a:p>
        </p:txBody>
      </p:sp>
      <p:graphicFrame>
        <p:nvGraphicFramePr>
          <p:cNvPr id="11267" name="Object 7"/>
          <p:cNvGraphicFramePr>
            <a:graphicFrameLocks/>
          </p:cNvGraphicFramePr>
          <p:nvPr/>
        </p:nvGraphicFramePr>
        <p:xfrm>
          <a:off x="5741377" y="1287463"/>
          <a:ext cx="175113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ALLERY" r:id="rId4" imgW="6753222" imgH="2381379" progId="GALLERYClipart">
                  <p:embed/>
                </p:oleObj>
              </mc:Choice>
              <mc:Fallback>
                <p:oleObj name="GALLERY" r:id="rId4" imgW="6753222" imgH="2381379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77" y="1287463"/>
                        <a:ext cx="175113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9566" y="2241550"/>
            <a:ext cx="3150577" cy="8318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20.. Kundenkonto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4010 Erlöse a. ig. Lief.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u="none">
                <a:solidFill>
                  <a:srgbClr val="000066"/>
                </a:solidFill>
              </a:rPr>
              <a:t>      + Erfassung im EU Journal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5926016" y="2374901"/>
            <a:ext cx="3150577" cy="6953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81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752475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20.. Kundenkonto</a:t>
            </a:r>
          </a:p>
          <a:p>
            <a:pPr defTabSz="762000">
              <a:lnSpc>
                <a:spcPct val="90000"/>
              </a:lnSpc>
              <a:tabLst>
                <a:tab pos="752475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4015 Exporterlöse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39566" y="3649663"/>
            <a:ext cx="3150577" cy="792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7300  Ausgangsfrachten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2500  Vorsteuer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33.. Lieferantenkto (...)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5926016" y="3698876"/>
            <a:ext cx="3150577" cy="6953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81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752475" algn="l"/>
              </a:tabLst>
            </a:pPr>
            <a:r>
              <a:rPr lang="de-DE" sz="1600" u="none">
                <a:solidFill>
                  <a:srgbClr val="000066"/>
                </a:solidFill>
              </a:rPr>
              <a:t>7301 Ausgangsfrachten 0 %</a:t>
            </a:r>
          </a:p>
          <a:p>
            <a:pPr defTabSz="762000">
              <a:lnSpc>
                <a:spcPct val="90000"/>
              </a:lnSpc>
              <a:tabLst>
                <a:tab pos="752475" algn="l"/>
              </a:tabLst>
            </a:pPr>
            <a:r>
              <a:rPr lang="de-DE" sz="1600" u="none">
                <a:solidFill>
                  <a:srgbClr val="000066"/>
                </a:solidFill>
              </a:rPr>
              <a:t>        an 33… Lieferant (2800…)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9566" y="4954588"/>
            <a:ext cx="3150577" cy="792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2800 Bank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20.. Kundenkonto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39566" y="5948364"/>
            <a:ext cx="3150577" cy="8032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4415 Kundenskonto ig. Lief.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20.. Kundenkonto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u="none">
                <a:solidFill>
                  <a:srgbClr val="000066"/>
                </a:solidFill>
              </a:rPr>
              <a:t>      + Erfassung im EU Journal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1466" y="6858000"/>
            <a:ext cx="9142534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5926016" y="4954588"/>
            <a:ext cx="3150577" cy="792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81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2800 Bank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7790 Spesen d. Geldverkehrs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20.. Kundenkonto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926016" y="5945189"/>
            <a:ext cx="3150577" cy="8032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8100000" algn="ctr" rotWithShape="0">
              <a:srgbClr val="0033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4416 Kundenskonti 0 %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20.. Kundenkonto</a:t>
            </a:r>
          </a:p>
        </p:txBody>
      </p:sp>
      <p:sp>
        <p:nvSpPr>
          <p:cNvPr id="11277" name="Rectangle 17"/>
          <p:cNvSpPr>
            <a:spLocks noChangeArrowheads="1"/>
          </p:cNvSpPr>
          <p:nvPr/>
        </p:nvSpPr>
        <p:spPr bwMode="auto">
          <a:xfrm>
            <a:off x="3934558" y="2132013"/>
            <a:ext cx="1062983" cy="36997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 u="none">
                <a:solidFill>
                  <a:schemeClr val="bg1"/>
                </a:solidFill>
              </a:rPr>
              <a:t>Lieferung</a:t>
            </a:r>
          </a:p>
        </p:txBody>
      </p:sp>
      <p:graphicFrame>
        <p:nvGraphicFramePr>
          <p:cNvPr id="11278" name="Object 18"/>
          <p:cNvGraphicFramePr>
            <a:graphicFrameLocks/>
          </p:cNvGraphicFramePr>
          <p:nvPr/>
        </p:nvGraphicFramePr>
        <p:xfrm>
          <a:off x="4021015" y="2446339"/>
          <a:ext cx="118549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Art" r:id="rId6" imgW="3628919" imgH="2457334" progId="MS_ClipArt_Gallery.2">
                  <p:embed/>
                </p:oleObj>
              </mc:Choice>
              <mc:Fallback>
                <p:oleObj name="ClipArt" r:id="rId6" imgW="3628919" imgH="2457334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015" y="2446339"/>
                        <a:ext cx="118549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3931628" y="3594100"/>
            <a:ext cx="1374531" cy="3667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800" u="none">
                <a:solidFill>
                  <a:schemeClr val="bg1"/>
                </a:solidFill>
              </a:rPr>
              <a:t>Transport</a:t>
            </a:r>
          </a:p>
        </p:txBody>
      </p:sp>
      <p:graphicFrame>
        <p:nvGraphicFramePr>
          <p:cNvPr id="11280" name="Object 20"/>
          <p:cNvGraphicFramePr>
            <a:graphicFrameLocks/>
          </p:cNvGraphicFramePr>
          <p:nvPr/>
        </p:nvGraphicFramePr>
        <p:xfrm>
          <a:off x="4151436" y="3921125"/>
          <a:ext cx="911469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ALLERY" r:id="rId8" imgW="7496114" imgH="5857759" progId="GALLERYClipart">
                  <p:embed/>
                </p:oleObj>
              </mc:Choice>
              <mc:Fallback>
                <p:oleObj name="GALLERY" r:id="rId8" imgW="7496114" imgH="5857759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436" y="3921125"/>
                        <a:ext cx="911469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61547" y="903289"/>
            <a:ext cx="3379177" cy="34227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800" u="none"/>
              <a:t>Innergemeinschaftliche Lieferung</a:t>
            </a:r>
          </a:p>
        </p:txBody>
      </p:sp>
      <p:graphicFrame>
        <p:nvGraphicFramePr>
          <p:cNvPr id="11282" name="Object 22"/>
          <p:cNvGraphicFramePr>
            <a:graphicFrameLocks/>
          </p:cNvGraphicFramePr>
          <p:nvPr/>
        </p:nvGraphicFramePr>
        <p:xfrm>
          <a:off x="2379785" y="1246189"/>
          <a:ext cx="8968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ALLERY" r:id="rId10" imgW="4476782" imgH="3667215" progId="GALLERYClipart">
                  <p:embed/>
                </p:oleObj>
              </mc:Choice>
              <mc:Fallback>
                <p:oleObj name="GALLERY" r:id="rId10" imgW="4476782" imgH="3667215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520"/>
                      <a:stretch>
                        <a:fillRect/>
                      </a:stretch>
                    </p:blipFill>
                    <p:spPr bwMode="auto">
                      <a:xfrm>
                        <a:off x="2379785" y="1246189"/>
                        <a:ext cx="89681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3930162" y="4943476"/>
            <a:ext cx="1374531" cy="3667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800" u="none">
                <a:solidFill>
                  <a:schemeClr val="bg1"/>
                </a:solidFill>
              </a:rPr>
              <a:t>Zahlung</a:t>
            </a:r>
          </a:p>
        </p:txBody>
      </p:sp>
      <p:graphicFrame>
        <p:nvGraphicFramePr>
          <p:cNvPr id="11284" name="Object 24"/>
          <p:cNvGraphicFramePr>
            <a:graphicFrameLocks/>
          </p:cNvGraphicFramePr>
          <p:nvPr/>
        </p:nvGraphicFramePr>
        <p:xfrm>
          <a:off x="3991708" y="5332413"/>
          <a:ext cx="124557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ALLERY" r:id="rId12" imgW="6800985" imgH="5943716" progId="GALLERYClipart">
                  <p:embed/>
                </p:oleObj>
              </mc:Choice>
              <mc:Fallback>
                <p:oleObj name="GALLERY" r:id="rId12" imgW="6800985" imgH="5943716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708" y="5332413"/>
                        <a:ext cx="124557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32238" y="3100389"/>
            <a:ext cx="41840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u="none">
                <a:solidFill>
                  <a:srgbClr val="000066"/>
                </a:solidFill>
              </a:rPr>
              <a:t>Nicht WWU Staaten: höherer Devisenkurs!</a:t>
            </a:r>
          </a:p>
        </p:txBody>
      </p:sp>
      <p:sp>
        <p:nvSpPr>
          <p:cNvPr id="11286" name="Rectangle 27"/>
          <p:cNvSpPr>
            <a:spLocks noChangeArrowheads="1"/>
          </p:cNvSpPr>
          <p:nvPr/>
        </p:nvSpPr>
        <p:spPr bwMode="auto">
          <a:xfrm rot="-5400000">
            <a:off x="2872061" y="5777178"/>
            <a:ext cx="9907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u="none">
                <a:solidFill>
                  <a:srgbClr val="000066"/>
                </a:solidFill>
              </a:rPr>
              <a:t>Tageskurs</a:t>
            </a:r>
          </a:p>
        </p:txBody>
      </p:sp>
      <p:sp>
        <p:nvSpPr>
          <p:cNvPr id="11287" name="Rectangle 28"/>
          <p:cNvSpPr>
            <a:spLocks noChangeArrowheads="1"/>
          </p:cNvSpPr>
          <p:nvPr/>
        </p:nvSpPr>
        <p:spPr bwMode="auto">
          <a:xfrm rot="5400000">
            <a:off x="5247450" y="5678753"/>
            <a:ext cx="9907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u="none">
                <a:solidFill>
                  <a:srgbClr val="000066"/>
                </a:solidFill>
              </a:rPr>
              <a:t>Tageskurs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3961" y="128588"/>
            <a:ext cx="4744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Innergemeinschaftliche Lieferungen und Exporte</a:t>
            </a:r>
          </a:p>
        </p:txBody>
      </p:sp>
      <p:sp>
        <p:nvSpPr>
          <p:cNvPr id="11289" name="Rectangle 32"/>
          <p:cNvSpPr>
            <a:spLocks noChangeArrowheads="1"/>
          </p:cNvSpPr>
          <p:nvPr/>
        </p:nvSpPr>
        <p:spPr bwMode="auto">
          <a:xfrm>
            <a:off x="5874727" y="3206750"/>
            <a:ext cx="219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000066"/>
                </a:solidFill>
              </a:rPr>
              <a:t>höherer Devisenkurs!</a:t>
            </a:r>
          </a:p>
        </p:txBody>
      </p:sp>
    </p:spTree>
    <p:extLst>
      <p:ext uri="{BB962C8B-B14F-4D97-AF65-F5344CB8AC3E}">
        <p14:creationId xmlns:p14="http://schemas.microsoft.com/office/powerpoint/2010/main" val="28823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982558" y="704851"/>
            <a:ext cx="900888" cy="36997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66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2000" u="none">
                <a:solidFill>
                  <a:srgbClr val="FF3300"/>
                </a:solidFill>
              </a:rPr>
              <a:t>Import</a:t>
            </a:r>
          </a:p>
        </p:txBody>
      </p:sp>
      <p:graphicFrame>
        <p:nvGraphicFramePr>
          <p:cNvPr id="13315" name="Object 7"/>
          <p:cNvGraphicFramePr>
            <a:graphicFrameLocks/>
          </p:cNvGraphicFramePr>
          <p:nvPr/>
        </p:nvGraphicFramePr>
        <p:xfrm>
          <a:off x="6576647" y="1319213"/>
          <a:ext cx="175113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ALLERY" r:id="rId4" imgW="6753222" imgH="2381379" progId="GALLERYClipart">
                  <p:embed/>
                </p:oleObj>
              </mc:Choice>
              <mc:Fallback>
                <p:oleObj name="GALLERY" r:id="rId4" imgW="6753222" imgH="2381379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647" y="1319213"/>
                        <a:ext cx="175113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83528" y="1862138"/>
            <a:ext cx="3150577" cy="83185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27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5010 HW-Einsatz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33.. Lieferantenkonto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u="none">
                <a:solidFill>
                  <a:srgbClr val="000066"/>
                </a:solidFill>
              </a:rPr>
              <a:t>      + Erfassung im EU Journal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5912828" y="2246314"/>
            <a:ext cx="3150577" cy="69532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81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5010 HW-Einsatz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33.. Lieferantenkonto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77666" y="3754438"/>
            <a:ext cx="3150577" cy="79216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27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5010 HW-Einsatz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2500 Vst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33.. Lieferantenkto (...)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65943" y="4927601"/>
            <a:ext cx="3150577" cy="792163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27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33..   Lieferantenkonto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7790 Spesen Geldverkehr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2800 Bank (...)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5943" y="5900739"/>
            <a:ext cx="3150577" cy="80327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27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 dirty="0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 dirty="0">
                <a:solidFill>
                  <a:srgbClr val="000066"/>
                </a:solidFill>
              </a:rPr>
              <a:t>	an </a:t>
            </a:r>
            <a:r>
              <a:rPr lang="de-DE" sz="1600" u="none" dirty="0" smtClean="0">
                <a:solidFill>
                  <a:srgbClr val="000066"/>
                </a:solidFill>
              </a:rPr>
              <a:t>5885 Lieferantenskonto</a:t>
            </a:r>
            <a:endParaRPr lang="de-DE" sz="1600" u="none" dirty="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u="none" dirty="0">
                <a:solidFill>
                  <a:srgbClr val="000066"/>
                </a:solidFill>
              </a:rPr>
              <a:t>      + Erfassung im EU Journal (ZM)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3902320" y="2201863"/>
            <a:ext cx="1353769" cy="46230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 u="none">
                <a:solidFill>
                  <a:schemeClr val="bg1"/>
                </a:solidFill>
              </a:rPr>
              <a:t>Lieferung</a:t>
            </a:r>
          </a:p>
        </p:txBody>
      </p:sp>
      <p:graphicFrame>
        <p:nvGraphicFramePr>
          <p:cNvPr id="13322" name="Object 14"/>
          <p:cNvGraphicFramePr>
            <a:graphicFrameLocks/>
          </p:cNvGraphicFramePr>
          <p:nvPr/>
        </p:nvGraphicFramePr>
        <p:xfrm>
          <a:off x="4012223" y="2516189"/>
          <a:ext cx="118549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Art" r:id="rId6" imgW="3628919" imgH="2457334" progId="MS_ClipArt_Gallery.2">
                  <p:embed/>
                </p:oleObj>
              </mc:Choice>
              <mc:Fallback>
                <p:oleObj name="ClipArt" r:id="rId6" imgW="3628919" imgH="2457334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23" y="2516189"/>
                        <a:ext cx="118549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3908181" y="3770313"/>
            <a:ext cx="1382045" cy="46230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 u="none">
                <a:solidFill>
                  <a:schemeClr val="bg1"/>
                </a:solidFill>
              </a:rPr>
              <a:t>Transport</a:t>
            </a:r>
          </a:p>
        </p:txBody>
      </p:sp>
      <p:graphicFrame>
        <p:nvGraphicFramePr>
          <p:cNvPr id="13324" name="Object 16"/>
          <p:cNvGraphicFramePr>
            <a:graphicFrameLocks/>
          </p:cNvGraphicFramePr>
          <p:nvPr/>
        </p:nvGraphicFramePr>
        <p:xfrm>
          <a:off x="4163159" y="4097339"/>
          <a:ext cx="91146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ALLERY" r:id="rId8" imgW="7496114" imgH="5857759" progId="GALLERYClipart">
                  <p:embed/>
                </p:oleObj>
              </mc:Choice>
              <mc:Fallback>
                <p:oleObj name="GALLERY" r:id="rId8" imgW="7496114" imgH="5857759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159" y="4097339"/>
                        <a:ext cx="911469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79131" y="744538"/>
            <a:ext cx="3846635" cy="36997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66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2000" u="none">
                <a:solidFill>
                  <a:srgbClr val="FF3300"/>
                </a:solidFill>
              </a:rPr>
              <a:t>Innergemeinschaftlicher Erwerb</a:t>
            </a:r>
          </a:p>
        </p:txBody>
      </p:sp>
      <p:graphicFrame>
        <p:nvGraphicFramePr>
          <p:cNvPr id="13326" name="Object 18"/>
          <p:cNvGraphicFramePr>
            <a:graphicFrameLocks/>
          </p:cNvGraphicFramePr>
          <p:nvPr/>
        </p:nvGraphicFramePr>
        <p:xfrm>
          <a:off x="1230923" y="1071564"/>
          <a:ext cx="8968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ALLERY" r:id="rId10" imgW="4476782" imgH="3667215" progId="GALLERYClipart">
                  <p:embed/>
                </p:oleObj>
              </mc:Choice>
              <mc:Fallback>
                <p:oleObj name="GALLERY" r:id="rId10" imgW="4476782" imgH="3667215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520"/>
                      <a:stretch>
                        <a:fillRect/>
                      </a:stretch>
                    </p:blipFill>
                    <p:spPr bwMode="auto">
                      <a:xfrm>
                        <a:off x="1230923" y="1071564"/>
                        <a:ext cx="89681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3960936" y="5254625"/>
            <a:ext cx="1176732" cy="46230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 u="none">
                <a:solidFill>
                  <a:schemeClr val="bg1"/>
                </a:solidFill>
              </a:rPr>
              <a:t>Zahlung</a:t>
            </a:r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 rot="-5400000">
            <a:off x="2730745" y="2099426"/>
            <a:ext cx="134229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 u="none">
                <a:solidFill>
                  <a:srgbClr val="000066"/>
                </a:solidFill>
              </a:rPr>
              <a:t>Zollwertkurs</a:t>
            </a:r>
          </a:p>
        </p:txBody>
      </p:sp>
      <p:sp>
        <p:nvSpPr>
          <p:cNvPr id="13329" name="Rectangle 21"/>
          <p:cNvSpPr>
            <a:spLocks noChangeArrowheads="1"/>
          </p:cNvSpPr>
          <p:nvPr/>
        </p:nvSpPr>
        <p:spPr bwMode="auto">
          <a:xfrm>
            <a:off x="5936274" y="2979738"/>
            <a:ext cx="250600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u="none">
                <a:solidFill>
                  <a:srgbClr val="000066"/>
                </a:solidFill>
              </a:rPr>
              <a:t>Zollwertkurs oder Tageskurs</a:t>
            </a:r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65943" y="2833689"/>
            <a:ext cx="3150577" cy="61277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27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2510 Vorsteuer aus ig. Erw.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3510 Erwerbssteuer</a:t>
            </a:r>
          </a:p>
        </p:txBody>
      </p:sp>
      <p:sp>
        <p:nvSpPr>
          <p:cNvPr id="13331" name="Rectangle 23"/>
          <p:cNvSpPr>
            <a:spLocks noChangeArrowheads="1"/>
          </p:cNvSpPr>
          <p:nvPr/>
        </p:nvSpPr>
        <p:spPr bwMode="auto">
          <a:xfrm>
            <a:off x="5912828" y="4956176"/>
            <a:ext cx="3150577" cy="792163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81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7790 Spesen Geldverkehr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2800 Bank (...)</a:t>
            </a:r>
          </a:p>
        </p:txBody>
      </p:sp>
      <p:sp>
        <p:nvSpPr>
          <p:cNvPr id="13332" name="Rectangle 24"/>
          <p:cNvSpPr>
            <a:spLocks noChangeArrowheads="1"/>
          </p:cNvSpPr>
          <p:nvPr/>
        </p:nvSpPr>
        <p:spPr bwMode="auto">
          <a:xfrm>
            <a:off x="5912828" y="5929314"/>
            <a:ext cx="3150577" cy="80327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81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 dirty="0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 dirty="0">
                <a:solidFill>
                  <a:srgbClr val="000066"/>
                </a:solidFill>
              </a:rPr>
              <a:t>	an </a:t>
            </a:r>
            <a:r>
              <a:rPr lang="de-DE" sz="1600" u="none" dirty="0" smtClean="0">
                <a:solidFill>
                  <a:srgbClr val="000066"/>
                </a:solidFill>
              </a:rPr>
              <a:t>5886 Lieferantenskonto</a:t>
            </a:r>
            <a:endParaRPr lang="de-DE" sz="1600" u="none" dirty="0">
              <a:solidFill>
                <a:srgbClr val="000066"/>
              </a:solidFill>
            </a:endParaRPr>
          </a:p>
        </p:txBody>
      </p:sp>
      <p:sp>
        <p:nvSpPr>
          <p:cNvPr id="13333" name="Rectangle 25"/>
          <p:cNvSpPr>
            <a:spLocks noChangeArrowheads="1"/>
          </p:cNvSpPr>
          <p:nvPr/>
        </p:nvSpPr>
        <p:spPr bwMode="auto">
          <a:xfrm>
            <a:off x="5912828" y="3779838"/>
            <a:ext cx="3150577" cy="79216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dist="107763" dir="81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5010 HW-Einsatz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2520 EUSt</a:t>
            </a:r>
          </a:p>
          <a:p>
            <a:pPr defTabSz="762000">
              <a:lnSpc>
                <a:spcPct val="80000"/>
              </a:lnSpc>
              <a:tabLst>
                <a:tab pos="385763" algn="l"/>
              </a:tabLst>
            </a:pPr>
            <a:r>
              <a:rPr lang="de-DE" sz="1600" u="none">
                <a:solidFill>
                  <a:srgbClr val="000066"/>
                </a:solidFill>
              </a:rPr>
              <a:t>	an 2800 Bank (...)</a:t>
            </a:r>
          </a:p>
        </p:txBody>
      </p:sp>
      <p:sp>
        <p:nvSpPr>
          <p:cNvPr id="13334" name="Rectangle 26"/>
          <p:cNvSpPr>
            <a:spLocks noChangeArrowheads="1"/>
          </p:cNvSpPr>
          <p:nvPr/>
        </p:nvSpPr>
        <p:spPr bwMode="auto">
          <a:xfrm rot="-5400000">
            <a:off x="2872061" y="5802578"/>
            <a:ext cx="9907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u="none">
                <a:solidFill>
                  <a:srgbClr val="000066"/>
                </a:solidFill>
              </a:rPr>
              <a:t>Tageskurs</a:t>
            </a: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 rot="5400000">
            <a:off x="5234261" y="5659703"/>
            <a:ext cx="9907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u="none">
                <a:solidFill>
                  <a:srgbClr val="000066"/>
                </a:solidFill>
              </a:rPr>
              <a:t>Tageskurs</a:t>
            </a:r>
          </a:p>
        </p:txBody>
      </p:sp>
      <p:graphicFrame>
        <p:nvGraphicFramePr>
          <p:cNvPr id="13336" name="Object 28"/>
          <p:cNvGraphicFramePr>
            <a:graphicFrameLocks/>
          </p:cNvGraphicFramePr>
          <p:nvPr/>
        </p:nvGraphicFramePr>
        <p:xfrm>
          <a:off x="3991708" y="5632450"/>
          <a:ext cx="124557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ALLERY" r:id="rId12" imgW="6800985" imgH="5943716" progId="GALLERYClipart">
                  <p:embed/>
                </p:oleObj>
              </mc:Choice>
              <mc:Fallback>
                <p:oleObj name="GALLERY" r:id="rId12" imgW="6800985" imgH="5943716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708" y="5632450"/>
                        <a:ext cx="124557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58616" y="138113"/>
            <a:ext cx="4451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Innergemeinschaftliche Erwerbe und Importe</a:t>
            </a:r>
          </a:p>
        </p:txBody>
      </p:sp>
    </p:spTree>
    <p:extLst>
      <p:ext uri="{BB962C8B-B14F-4D97-AF65-F5344CB8AC3E}">
        <p14:creationId xmlns:p14="http://schemas.microsoft.com/office/powerpoint/2010/main" val="42846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5943" y="147638"/>
            <a:ext cx="2776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Innergemeinschaftliche(r)...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11015" y="3657600"/>
            <a:ext cx="379827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FF3300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5010 HW-Einsatz</a:t>
            </a:r>
          </a:p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		an 33.. Lieferantenkonto</a:t>
            </a:r>
          </a:p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1800" u="none">
                <a:solidFill>
                  <a:srgbClr val="000066"/>
                </a:solidFill>
              </a:rPr>
              <a:t>+ Erfassung im Erwerbsjournal</a:t>
            </a:r>
            <a:endParaRPr lang="de-DE" sz="2000" u="none">
              <a:solidFill>
                <a:srgbClr val="000066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2506663"/>
            <a:ext cx="4893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sz="1800" u="none">
                <a:solidFill>
                  <a:schemeClr val="accent2"/>
                </a:solidFill>
              </a:rPr>
              <a:t> Erwerber zahlt Erwerbssteuer</a:t>
            </a:r>
          </a:p>
          <a:p>
            <a:pPr>
              <a:buFontTx/>
              <a:buChar char="•"/>
            </a:pPr>
            <a:r>
              <a:rPr lang="de-DE" sz="1800" u="none">
                <a:solidFill>
                  <a:schemeClr val="accent2"/>
                </a:solidFill>
              </a:rPr>
              <a:t> Erwerbsschwelle beachten: 150.000,--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98989" y="1384300"/>
            <a:ext cx="1505925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...Erwerb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044712" y="1384300"/>
            <a:ext cx="1815690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...Lieferung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211015" y="5334000"/>
            <a:ext cx="379827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FF3300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2501 VSt. aus ig. Erwerb</a:t>
            </a:r>
          </a:p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		an 3510 Erwerbssteuer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4853354" y="213836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800" b="1" u="none">
                <a:solidFill>
                  <a:schemeClr val="accent2"/>
                </a:solidFill>
              </a:rPr>
              <a:t> Bestimmungslandprinzip</a:t>
            </a:r>
            <a:endParaRPr lang="de-DE" sz="1800" u="none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e-DE" sz="1800" u="none">
                <a:solidFill>
                  <a:schemeClr val="accent2"/>
                </a:solidFill>
              </a:rPr>
              <a:t> Lieferant liefert steuerfrei</a:t>
            </a:r>
          </a:p>
          <a:p>
            <a:pPr>
              <a:buFontTx/>
              <a:buChar char="•"/>
            </a:pPr>
            <a:r>
              <a:rPr lang="de-DE" sz="1800" u="none">
                <a:solidFill>
                  <a:schemeClr val="accent2"/>
                </a:solidFill>
              </a:rPr>
              <a:t> Rechnung mit UID-Nummer</a:t>
            </a:r>
          </a:p>
          <a:p>
            <a:pPr>
              <a:buFontTx/>
              <a:buChar char="•"/>
            </a:pPr>
            <a:r>
              <a:rPr lang="de-DE" sz="1800" u="none">
                <a:solidFill>
                  <a:schemeClr val="accent2"/>
                </a:solidFill>
              </a:rPr>
              <a:t> Steuerpflichtig ist der Abnehmer</a:t>
            </a: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4923692" y="3657600"/>
            <a:ext cx="379827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FF3300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20.. Kundenkonto</a:t>
            </a:r>
          </a:p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	 an 4010 Erlöse aus ig. Lief.</a:t>
            </a:r>
          </a:p>
          <a:p>
            <a:pPr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2000" u="none">
                <a:solidFill>
                  <a:srgbClr val="000066"/>
                </a:solidFill>
              </a:rPr>
              <a:t>+ Erfassung im EU Journal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4923692" y="5334000"/>
            <a:ext cx="379827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FF3300"/>
            </a:outerShdw>
          </a:effectLst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10000"/>
              </a:lnSpc>
              <a:tabLst>
                <a:tab pos="385763" algn="l"/>
              </a:tabLst>
            </a:pPr>
            <a:r>
              <a:rPr lang="de-DE" sz="8000" u="none">
                <a:solidFill>
                  <a:srgbClr val="000066"/>
                </a:solidFill>
              </a:rPr>
              <a:t>x</a:t>
            </a:r>
            <a:endParaRPr lang="de-DE" sz="2000" u="none">
              <a:solidFill>
                <a:srgbClr val="000066"/>
              </a:solidFill>
            </a:endParaRPr>
          </a:p>
        </p:txBody>
      </p:sp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1952" b="39302"/>
          <a:stretch>
            <a:fillRect/>
          </a:stretch>
        </p:blipFill>
        <p:spPr bwMode="auto">
          <a:xfrm>
            <a:off x="3181350" y="738189"/>
            <a:ext cx="207498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49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158</Paragraphs>
  <Slides>8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Larissa</vt:lpstr>
      <vt:lpstr>GALLERY</vt:lpstr>
      <vt:lpstr>ClipArt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BAUER Helmut</dc:creator>
  <cp:lastModifiedBy>BAUER Helmut</cp:lastModifiedBy>
  <cp:revision>1</cp:revision>
  <dcterms:created xsi:type="dcterms:W3CDTF">2014-01-07T09:14:17Z</dcterms:created>
  <dcterms:modified xsi:type="dcterms:W3CDTF">2014-01-07T09:16:12Z</dcterms:modified>
</cp:coreProperties>
</file>