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68" r:id="rId12"/>
    <p:sldId id="266" r:id="rId13"/>
    <p:sldId id="267" r:id="rId14"/>
    <p:sldId id="271" r:id="rId15"/>
    <p:sldId id="272" r:id="rId16"/>
    <p:sldId id="273" r:id="rId17"/>
    <p:sldId id="278" r:id="rId18"/>
    <p:sldId id="275" r:id="rId19"/>
  </p:sldIdLst>
  <p:sldSz cx="9144000" cy="6858000" type="screen4x3"/>
  <p:notesSz cx="6797675" cy="98742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7" autoAdjust="0"/>
    <p:restoredTop sz="94660"/>
  </p:normalViewPr>
  <p:slideViewPr>
    <p:cSldViewPr showGuides="1">
      <p:cViewPr varScale="1">
        <p:scale>
          <a:sx n="38" d="100"/>
          <a:sy n="38" d="100"/>
        </p:scale>
        <p:origin x="-8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01585E8C-826D-4116-8006-2D7B25FE98A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880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8713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689475"/>
            <a:ext cx="5435600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DA53A292-5FC8-4F26-94D5-65D699E2D2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9588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de-AT"/>
              <a:t>Formatvorlage des Untertitelmasters durch Klicken bearbeiten</a:t>
            </a:r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de-AT"/>
              <a:t>Titelmasterformat durch Klicken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ACE1A-8EAD-498D-89FE-7576061C0610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28A31-3024-4349-A804-C348C053425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1008661"/>
      </p:ext>
    </p:extLst>
  </p:cSld>
  <p:clrMapOvr>
    <a:masterClrMapping/>
  </p:clrMapOvr>
  <p:transition spd="slow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2F4BC-5B76-49CF-9A59-1ED010F5C46B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7F0B0-651A-4793-A006-57FAFF9EA86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8671830"/>
      </p:ext>
    </p:extLst>
  </p:cSld>
  <p:clrMapOvr>
    <a:masterClrMapping/>
  </p:clrMapOvr>
  <p:transition spd="slow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FE1DE-0F37-4F96-B1CF-D9B729B13E40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620C4-36BA-4417-BB3C-14E3DE886F69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33561360"/>
      </p:ext>
    </p:extLst>
  </p:cSld>
  <p:clrMapOvr>
    <a:masterClrMapping/>
  </p:clrMapOvr>
  <p:transition spd="slow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2438400" y="1600200"/>
            <a:ext cx="6400800" cy="4495800"/>
          </a:xfrm>
        </p:spPr>
        <p:txBody>
          <a:bodyPr/>
          <a:lstStyle/>
          <a:p>
            <a:pPr lvl="0"/>
            <a:endParaRPr lang="de-AT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6D4C8-32DB-4FCD-B633-6ABA4B1126E2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74AAC-D8F9-4988-A817-AB74ACBA4B62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0333045"/>
      </p:ext>
    </p:extLst>
  </p:cSld>
  <p:clrMapOvr>
    <a:masterClrMapping/>
  </p:clrMapOvr>
  <p:transition spd="slow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E26CE-0B27-48D6-9FD0-4B72643F1EA0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F7406-A90A-4B6D-A413-5C2273E86607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9368929"/>
      </p:ext>
    </p:extLst>
  </p:cSld>
  <p:clrMapOvr>
    <a:masterClrMapping/>
  </p:clrMapOvr>
  <p:transition spd="slow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68B4A-A579-4CCF-892F-6613E85582BC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51BE3-EB95-4D71-8E5C-4B4C0E397018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6810961"/>
      </p:ext>
    </p:extLst>
  </p:cSld>
  <p:clrMapOvr>
    <a:masterClrMapping/>
  </p:clrMapOvr>
  <p:transition spd="slow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F9BDF-9975-4350-8B63-65496EA3B326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7C03D-4617-4993-ACC3-53EB2EEEC007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7823898"/>
      </p:ext>
    </p:extLst>
  </p:cSld>
  <p:clrMapOvr>
    <a:masterClrMapping/>
  </p:clrMapOvr>
  <p:transition spd="slow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E79B7-B875-45B0-8D2F-4C9061210025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C3E42-54A6-4785-ABCC-5FDE0D3D120A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2584363"/>
      </p:ext>
    </p:extLst>
  </p:cSld>
  <p:clrMapOvr>
    <a:masterClrMapping/>
  </p:clrMapOvr>
  <p:transition spd="slow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CA0B1-0717-46D5-9867-33FD4A115E22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2A680-D480-4256-9BB1-66797092FFD9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50442675"/>
      </p:ext>
    </p:extLst>
  </p:cSld>
  <p:clrMapOvr>
    <a:masterClrMapping/>
  </p:clrMapOvr>
  <p:transition spd="slow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A7A71-C12E-41A1-83A9-09ECC91A8E0C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C6F06-F9EB-4120-800A-60970E93D57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4414019"/>
      </p:ext>
    </p:extLst>
  </p:cSld>
  <p:clrMapOvr>
    <a:masterClrMapping/>
  </p:clrMapOvr>
  <p:transition spd="slow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4F149-5307-40AC-8907-2BB78A62FFE8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78513-747E-48C1-BA5B-0552E254A185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6242956"/>
      </p:ext>
    </p:extLst>
  </p:cSld>
  <p:clrMapOvr>
    <a:masterClrMapping/>
  </p:clrMapOvr>
  <p:transition spd="slow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AA8B3-B433-4CFF-9CAA-E3A05DA4FC33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EDF6B-73B9-4268-B172-6C2AE8616EC0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9860843"/>
      </p:ext>
    </p:extLst>
  </p:cSld>
  <p:clrMapOvr>
    <a:masterClrMapping/>
  </p:clrMapOvr>
  <p:transition spd="slow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44035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de-AT"/>
            </a:p>
          </p:txBody>
        </p:sp>
        <p:pic>
          <p:nvPicPr>
            <p:cNvPr id="1033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86D214D4-B778-4677-A972-FB17CB53AD48}" type="datetime1">
              <a:rPr lang="de-DE"/>
              <a:pPr>
                <a:defRPr/>
              </a:pPr>
              <a:t>17.03.2014</a:t>
            </a:fld>
            <a:endParaRPr lang="de-AT"/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440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51361C6C-AEAF-4FB9-8EAD-AFD7D6E10568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ransition spd="slow">
    <p:cover dir="d"/>
  </p:transition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21D876F-31C8-44C4-AA5C-7703584C7558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/>
              <a:t>Grundlagen: (c</a:t>
            </a:r>
            <a:r>
              <a:rPr lang="de-AT" dirty="0"/>
              <a:t>) Mag. Franz </a:t>
            </a:r>
            <a:r>
              <a:rPr lang="de-AT" dirty="0" err="1"/>
              <a:t>Schützenhofer</a:t>
            </a:r>
            <a:endParaRPr lang="de-AT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F76A8E7F-5FA1-4FC5-BAC2-4764AC9ECAF6}" type="slidenum">
              <a:rPr lang="de-AT" smtClean="0"/>
              <a:pPr eaLnBrk="1" hangingPunct="1">
                <a:defRPr/>
              </a:pPr>
              <a:t>1</a:t>
            </a:fld>
            <a:endParaRPr lang="de-AT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de-AT" sz="4800" smtClean="0">
                <a:latin typeface="Arial Black" pitchFamily="34" charset="0"/>
              </a:rPr>
              <a:t>Grundlagen der Personalverrechnung</a:t>
            </a:r>
            <a:endParaRPr lang="de-DE" sz="4800" smtClean="0"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3429000"/>
            <a:ext cx="70104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de-AT" sz="1800" dirty="0" smtClean="0"/>
              <a:t>Vom Bruttobezug zum Auszahlungsbetrag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AT" sz="1800" dirty="0" smtClean="0"/>
              <a:t>Ermittlung der lohnabhängigen Abgaben</a:t>
            </a:r>
          </a:p>
          <a:p>
            <a:pPr eaLnBrk="1" hangingPunct="1">
              <a:lnSpc>
                <a:spcPct val="80000"/>
              </a:lnSpc>
              <a:defRPr/>
            </a:pPr>
            <a:endParaRPr lang="de-DE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de-DE" sz="1800" dirty="0" smtClean="0"/>
              <a:t>Stand</a:t>
            </a:r>
            <a:r>
              <a:rPr lang="de-DE" sz="1800" smtClean="0"/>
              <a:t>: </a:t>
            </a:r>
            <a:r>
              <a:rPr lang="de-DE" sz="1800" smtClean="0"/>
              <a:t>1.1.2014</a:t>
            </a:r>
            <a:endParaRPr lang="de-DE" sz="1800" dirty="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372CB67-0143-4CA2-95B6-68E51E401664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2F92FA9-2BAB-4502-8B2A-EAD3C81B81D2}" type="slidenum">
              <a:rPr lang="de-AT" smtClean="0"/>
              <a:pPr eaLnBrk="1" hangingPunct="1">
                <a:defRPr/>
              </a:pPr>
              <a:t>10</a:t>
            </a:fld>
            <a:endParaRPr lang="de-AT" smtClean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Effektiv Tarif Tabelle – </a:t>
            </a:r>
            <a:br>
              <a:rPr lang="de-AT" smtClean="0"/>
            </a:br>
            <a:r>
              <a:rPr lang="de-AT" smtClean="0"/>
              <a:t>Lohnsteuer</a:t>
            </a:r>
            <a:endParaRPr lang="de-DE" smtClean="0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492896"/>
            <a:ext cx="8780067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3C5D1E8-FD4E-4711-8C7E-3F67D35785E1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/>
              <a:t>(c) Mag. Franz Schützenhofer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1DF298D-AA16-41BA-A8D5-9F97AE7E8808}" type="slidenum">
              <a:rPr lang="de-AT" smtClean="0"/>
              <a:pPr eaLnBrk="1" hangingPunct="1">
                <a:defRPr/>
              </a:pPr>
              <a:t>11</a:t>
            </a:fld>
            <a:endParaRPr lang="de-AT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z="3200" smtClean="0"/>
              <a:t>Berechnung der Lohnsteuer mit </a:t>
            </a:r>
            <a:br>
              <a:rPr lang="de-AT" sz="3200" smtClean="0"/>
            </a:br>
            <a:r>
              <a:rPr lang="de-AT" sz="3200" smtClean="0"/>
              <a:t>Hilfe der Effektiv-Tarif-Tabelle</a:t>
            </a:r>
            <a:endParaRPr lang="de-DE" sz="32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dirty="0" smtClean="0"/>
              <a:t>Arbeiter ohne AVAEB: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de-AT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dirty="0" smtClean="0"/>
              <a:t>Bemessungsgrundlage		€ 1.476,90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dirty="0" smtClean="0"/>
              <a:t>1476,90*36,50000% = 		€    539,07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dirty="0" smtClean="0"/>
              <a:t>abzüglich		</a:t>
            </a:r>
            <a:r>
              <a:rPr lang="de-AT" sz="1500" dirty="0" smtClean="0"/>
              <a:t>(o. AVA)</a:t>
            </a:r>
            <a:r>
              <a:rPr lang="de-AT" sz="2400" dirty="0" smtClean="0"/>
              <a:t>     	€    </a:t>
            </a:r>
            <a:r>
              <a:rPr lang="de-AT" sz="2400" u="sng" dirty="0" smtClean="0"/>
              <a:t>369,18</a:t>
            </a:r>
            <a:endParaRPr lang="de-AT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1900" dirty="0" smtClean="0"/>
              <a:t>Lohnsteuer 		</a:t>
            </a:r>
            <a:r>
              <a:rPr lang="de-AT" sz="2400" dirty="0" smtClean="0"/>
              <a:t>		€  568,65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de-AT" sz="17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de-AT" sz="17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1700" dirty="0" smtClean="0"/>
              <a:t>Bei Vorliegen einer Lohnsteuertabelle ist die Berechnung</a:t>
            </a:r>
            <a:br>
              <a:rPr lang="de-AT" sz="1700" dirty="0" smtClean="0"/>
            </a:br>
            <a:r>
              <a:rPr lang="de-AT" sz="1700" dirty="0" smtClean="0"/>
              <a:t>einfacher. Mit Hilfe der Effektiv-Tarif-Tabelle kann für jede Bemessungsgrundlage die </a:t>
            </a:r>
            <a:r>
              <a:rPr lang="de-AT" sz="1700" dirty="0" err="1" smtClean="0"/>
              <a:t>LSt</a:t>
            </a:r>
            <a:r>
              <a:rPr lang="de-AT" sz="1700" dirty="0" smtClean="0"/>
              <a:t> ermittelt werden.</a:t>
            </a:r>
            <a:endParaRPr lang="de-DE" sz="2400" u="sng" dirty="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4C011B8-D474-4694-A3B9-A2E38BB144DE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D24D1965-564E-4389-95F9-39E84AA14B0B}" type="slidenum">
              <a:rPr lang="de-AT" smtClean="0"/>
              <a:pPr eaLnBrk="1" hangingPunct="1">
                <a:defRPr/>
              </a:pPr>
              <a:t>12</a:t>
            </a:fld>
            <a:endParaRPr lang="de-AT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Einfaches Beispiel einer Gehaltsabrechnung</a:t>
            </a:r>
            <a:endParaRPr lang="de-DE" smtClean="0"/>
          </a:p>
        </p:txBody>
      </p:sp>
      <p:sp>
        <p:nvSpPr>
          <p:cNvPr id="16391" name="Line 4"/>
          <p:cNvSpPr>
            <a:spLocks noChangeShapeType="1"/>
          </p:cNvSpPr>
          <p:nvPr/>
        </p:nvSpPr>
        <p:spPr bwMode="auto">
          <a:xfrm>
            <a:off x="3203575" y="4724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75057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902B7FB-0993-495C-9869-838222EC545A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D214734-6E19-4397-9161-D1E38A7C725F}" type="slidenum">
              <a:rPr lang="de-AT" smtClean="0"/>
              <a:pPr eaLnBrk="1" hangingPunct="1">
                <a:defRPr/>
              </a:pPr>
              <a:t>13</a:t>
            </a:fld>
            <a:endParaRPr lang="de-AT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eaLnBrk="1" hangingPunct="1">
              <a:defRPr/>
            </a:pPr>
            <a:r>
              <a:rPr lang="de-AT" smtClean="0"/>
              <a:t>Verbuchung der Gehaltsverrechnung</a:t>
            </a:r>
            <a:endParaRPr lang="de-DE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4" y="1751013"/>
            <a:ext cx="6512371" cy="4238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de-AT" dirty="0" smtClean="0"/>
              <a:t>		                    </a:t>
            </a:r>
            <a:r>
              <a:rPr lang="de-AT" sz="2000" dirty="0" smtClean="0"/>
              <a:t>Soll</a:t>
            </a:r>
            <a:r>
              <a:rPr lang="de-AT" dirty="0" smtClean="0"/>
              <a:t>		</a:t>
            </a:r>
            <a:r>
              <a:rPr lang="de-AT" sz="2000" dirty="0" smtClean="0"/>
              <a:t>Haben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de-AT" sz="2000" dirty="0" smtClean="0"/>
              <a:t>6200 Gehälter	   	   1.800,00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de-AT" sz="2000" dirty="0" smtClean="0"/>
              <a:t>	an	3600 Verb. KK			325,26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de-AT" sz="2000" dirty="0" smtClean="0"/>
              <a:t>		3540 Verb. FA			169,10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de-AT" sz="2000" dirty="0" smtClean="0"/>
              <a:t>		</a:t>
            </a:r>
            <a:r>
              <a:rPr lang="de-AT" sz="2000" u="sng" dirty="0" smtClean="0"/>
              <a:t>3850 Verb. </a:t>
            </a:r>
            <a:r>
              <a:rPr lang="de-AT" sz="2000" u="sng" dirty="0" err="1" smtClean="0"/>
              <a:t>Mitarb</a:t>
            </a:r>
            <a:r>
              <a:rPr lang="de-AT" sz="2000" u="sng" dirty="0" smtClean="0"/>
              <a:t>.</a:t>
            </a:r>
            <a:r>
              <a:rPr lang="de-AT" sz="2000" dirty="0" smtClean="0"/>
              <a:t>	</a:t>
            </a:r>
            <a:r>
              <a:rPr lang="de-AT" sz="2000" dirty="0"/>
              <a:t> </a:t>
            </a:r>
            <a:r>
              <a:rPr lang="de-AT" sz="2000" dirty="0" smtClean="0"/>
              <a:t>          1.371,00</a:t>
            </a:r>
            <a:endParaRPr lang="de-DE" sz="2000" dirty="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749E8B8-7E94-4823-B195-CA98A29C7747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801A82A-8448-4BB0-BA3E-14649ACE14BE}" type="slidenum">
              <a:rPr lang="de-AT" smtClean="0"/>
              <a:pPr eaLnBrk="1" hangingPunct="1">
                <a:defRPr/>
              </a:pPr>
              <a:t>14</a:t>
            </a:fld>
            <a:endParaRPr lang="de-AT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z="2800" smtClean="0"/>
              <a:t>Verbuchung der Lohnabrechnung</a:t>
            </a:r>
            <a:endParaRPr lang="de-DE" sz="28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619875" cy="4238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de-AT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smtClean="0"/>
              <a:t>6000 Löhne   	   	  1.713,90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smtClean="0"/>
              <a:t>	an	3600 Verb. KK			311,93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smtClean="0"/>
              <a:t>		3540 Verb. FA			136,86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400" smtClean="0"/>
              <a:t>		</a:t>
            </a:r>
            <a:r>
              <a:rPr lang="de-AT" sz="2400" u="sng" smtClean="0"/>
              <a:t>3850 Verb. Mitarb.</a:t>
            </a:r>
            <a:r>
              <a:rPr lang="de-AT" sz="2400" smtClean="0"/>
              <a:t>		        1.265,11</a:t>
            </a:r>
            <a:endParaRPr lang="de-AT" sz="17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de-AT" sz="17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1900" smtClean="0"/>
              <a:t>Hinweis: Auf dem Konto 3670 Verbindlichkeiten gegenüber Mitarbeiter ist der Nettobezug zu verbuchen. Ausbezahlt wird in diesem Fall Netto abzüglich Akonto.</a:t>
            </a:r>
            <a:endParaRPr lang="de-DE" sz="280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E4C3D91-456B-481C-89BD-56212F2EE781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972A1AC-58F3-4015-AC08-200D4C2C0DF6}" type="slidenum">
              <a:rPr lang="de-AT" smtClean="0"/>
              <a:pPr eaLnBrk="1" hangingPunct="1">
                <a:defRPr/>
              </a:pPr>
              <a:t>15</a:t>
            </a:fld>
            <a:endParaRPr lang="de-AT" smtClean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z="2800" dirty="0" smtClean="0"/>
              <a:t>Die Abrechnung von Überstunden</a:t>
            </a:r>
            <a:endParaRPr lang="de-DE" sz="28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AT" sz="2400" dirty="0" smtClean="0"/>
              <a:t>Gesetzliche Normalarbeitszeit = 40 Std</a:t>
            </a:r>
            <a:r>
              <a:rPr lang="de-AT" sz="2400" u="sng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AT" sz="2400" dirty="0" smtClean="0"/>
              <a:t>Mehrarbeit</a:t>
            </a:r>
            <a:r>
              <a:rPr lang="de-AT" sz="2400" u="sng" dirty="0" smtClean="0"/>
              <a:t> </a:t>
            </a:r>
            <a:r>
              <a:rPr lang="de-AT" sz="2400" dirty="0" smtClean="0"/>
              <a:t>= Differenz zwischen tatsächlicher (kollektivvertraglicher) </a:t>
            </a:r>
            <a:r>
              <a:rPr lang="de-AT" sz="2400" dirty="0" err="1" smtClean="0"/>
              <a:t>Arbeitstzeit</a:t>
            </a:r>
            <a:r>
              <a:rPr lang="de-AT" sz="2400" dirty="0" smtClean="0"/>
              <a:t> (z.B. 38,5 Std.) und 40 Stunden:</a:t>
            </a:r>
            <a:br>
              <a:rPr lang="de-AT" sz="2400" dirty="0" smtClean="0"/>
            </a:br>
            <a:r>
              <a:rPr lang="de-AT" sz="2400" dirty="0" smtClean="0"/>
              <a:t>Abgeltung durch Zeitausgleich (1:1) oder Bezahlung ohne Zuschlag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AT" sz="2400" dirty="0" smtClean="0"/>
              <a:t>Überstunden = 40 +</a:t>
            </a:r>
            <a:br>
              <a:rPr lang="de-AT" sz="2400" dirty="0" smtClean="0"/>
            </a:br>
            <a:r>
              <a:rPr lang="de-AT" sz="2400" dirty="0" smtClean="0"/>
              <a:t>Überstundengrundlohn </a:t>
            </a:r>
            <a:br>
              <a:rPr lang="de-AT" sz="2400" dirty="0" smtClean="0"/>
            </a:br>
            <a:r>
              <a:rPr lang="de-AT" sz="2400" dirty="0" smtClean="0"/>
              <a:t>+ Überstundenzuschlag: 50 % </a:t>
            </a:r>
            <a:r>
              <a:rPr lang="de-AT" sz="2100" dirty="0" smtClean="0"/>
              <a:t>(100 % bei Sa/So oder Nachtarbeit (20.00 Uhr – 6.00 Uhr)</a:t>
            </a:r>
            <a:endParaRPr lang="de-DE" sz="2100" dirty="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D83EE726-8228-474A-AE10-CA6620FE7126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5B71D7F1-1766-4EA6-AFE5-5806B8362B0A}" type="slidenum">
              <a:rPr lang="de-AT" smtClean="0"/>
              <a:pPr eaLnBrk="1" hangingPunct="1">
                <a:defRPr/>
              </a:pPr>
              <a:t>16</a:t>
            </a:fld>
            <a:endParaRPr lang="de-AT" smtClean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z="2800" smtClean="0"/>
              <a:t>Die Abrechnung von Überstunden</a:t>
            </a:r>
            <a:endParaRPr lang="de-DE" sz="28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de-AT" sz="2500" u="sng" smtClean="0"/>
              <a:t>Sozialversicherung</a:t>
            </a:r>
            <a:r>
              <a:rPr lang="de-AT" sz="2500" smtClean="0"/>
              <a:t>sbeitragspflicht für Überstundengrundlohn und Zuschlag (bis zur Höchstbemessungsgrundlage)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AT" sz="2500" u="sng" smtClean="0"/>
              <a:t>Lohnsteuer:</a:t>
            </a:r>
            <a:r>
              <a:rPr lang="de-AT" sz="2500" smtClean="0"/>
              <a:t/>
            </a:r>
            <a:br>
              <a:rPr lang="de-AT" sz="2500" smtClean="0"/>
            </a:br>
            <a:r>
              <a:rPr lang="de-AT" sz="2500" smtClean="0"/>
              <a:t>Grundlohn ist steuerpflichtig </a:t>
            </a:r>
            <a:r>
              <a:rPr lang="de-AT" sz="2200" smtClean="0"/>
              <a:t>(Teil des Bruttobezuges)</a:t>
            </a:r>
            <a:br>
              <a:rPr lang="de-AT" sz="2200" smtClean="0"/>
            </a:br>
            <a:r>
              <a:rPr lang="de-AT" sz="2200" smtClean="0"/>
              <a:t/>
            </a:r>
            <a:br>
              <a:rPr lang="de-AT" sz="2200" smtClean="0"/>
            </a:br>
            <a:r>
              <a:rPr lang="de-AT" sz="2200" smtClean="0"/>
              <a:t>Überstundenzuschläge:</a:t>
            </a:r>
            <a:br>
              <a:rPr lang="de-AT" sz="2200" smtClean="0"/>
            </a:br>
            <a:r>
              <a:rPr lang="de-AT" sz="2200" smtClean="0"/>
              <a:t/>
            </a:r>
            <a:br>
              <a:rPr lang="de-AT" sz="2200" smtClean="0"/>
            </a:br>
            <a:r>
              <a:rPr lang="de-AT" sz="2200" smtClean="0"/>
              <a:t>100-%-Zuschläge sind bis € 360,- mtl. i. d. R. steuerfrei</a:t>
            </a:r>
            <a:br>
              <a:rPr lang="de-AT" sz="2200" smtClean="0"/>
            </a:br>
            <a:r>
              <a:rPr lang="de-AT" sz="2200" smtClean="0"/>
              <a:t/>
            </a:r>
            <a:br>
              <a:rPr lang="de-AT" sz="2200" smtClean="0"/>
            </a:br>
            <a:r>
              <a:rPr lang="de-AT" sz="2200" smtClean="0"/>
              <a:t>50-%-Zuschläge: für die ersten 10 Überstunden steuerfrei (max. € 86,--/Monat)</a:t>
            </a:r>
            <a:endParaRPr lang="de-DE" sz="220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D2820BB-4B31-4F50-B239-711B3E5478A9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C1F838-C4D1-46DE-A58C-4F64C0632EB6}" type="slidenum">
              <a:rPr lang="de-AT" smtClean="0"/>
              <a:pPr eaLnBrk="1" hangingPunct="1">
                <a:defRPr/>
              </a:pPr>
              <a:t>17</a:t>
            </a:fld>
            <a:endParaRPr lang="de-AT" smtClean="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z="2800" smtClean="0"/>
              <a:t>Die Abrechnung von Überstunden</a:t>
            </a:r>
            <a:endParaRPr lang="de-DE" sz="2800" smtClean="0"/>
          </a:p>
        </p:txBody>
      </p:sp>
      <p:graphicFrame>
        <p:nvGraphicFramePr>
          <p:cNvPr id="47107" name="Group 3"/>
          <p:cNvGraphicFramePr>
            <a:graphicFrameLocks noGrp="1"/>
          </p:cNvGraphicFramePr>
          <p:nvPr>
            <p:ph idx="1"/>
          </p:nvPr>
        </p:nvGraphicFramePr>
        <p:xfrm>
          <a:off x="2195513" y="1751013"/>
          <a:ext cx="6619875" cy="762000"/>
        </p:xfrm>
        <a:graphic>
          <a:graphicData uri="http://schemas.openxmlformats.org/drawingml/2006/table">
            <a:tbl>
              <a:tblPr/>
              <a:tblGrid>
                <a:gridCol w="2895600"/>
                <a:gridCol w="2562225"/>
                <a:gridCol w="1162050"/>
              </a:tblGrid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de-A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Grundlohn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de-A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(Normalarbeitszeit)</a:t>
                      </a:r>
                      <a:endParaRPr kumimoji="0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de-A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Überstunden-</a:t>
                      </a:r>
                      <a:br>
                        <a:rPr kumimoji="0" lang="de-A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</a:br>
                      <a:r>
                        <a:rPr kumimoji="0" lang="de-A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grundlohn</a:t>
                      </a:r>
                      <a:endParaRPr kumimoji="0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de-A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Ü-Zuschlag</a:t>
                      </a:r>
                      <a:endParaRPr kumimoji="0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4" name="AutoShape 13"/>
          <p:cNvSpPr>
            <a:spLocks/>
          </p:cNvSpPr>
          <p:nvPr/>
        </p:nvSpPr>
        <p:spPr bwMode="auto">
          <a:xfrm rot="5400000">
            <a:off x="5220495" y="-99219"/>
            <a:ext cx="360362" cy="6264275"/>
          </a:xfrm>
          <a:prstGeom prst="rightBrace">
            <a:avLst>
              <a:gd name="adj1" fmla="val 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2545" name="Text Box 14"/>
          <p:cNvSpPr txBox="1">
            <a:spLocks noChangeArrowheads="1"/>
          </p:cNvSpPr>
          <p:nvPr/>
        </p:nvSpPr>
        <p:spPr bwMode="auto">
          <a:xfrm>
            <a:off x="2700338" y="3213100"/>
            <a:ext cx="3744912" cy="36195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AT" altLang="de-DE" sz="1600">
                <a:latin typeface="Verdana" pitchFamily="34" charset="0"/>
              </a:rPr>
              <a:t>SV-pflichtig bis zur HBmGrdl.</a:t>
            </a:r>
            <a:endParaRPr lang="de-DE" altLang="de-DE" sz="1600">
              <a:latin typeface="Verdana" pitchFamily="34" charset="0"/>
            </a:endParaRPr>
          </a:p>
        </p:txBody>
      </p:sp>
      <p:sp>
        <p:nvSpPr>
          <p:cNvPr id="22546" name="AutoShape 15"/>
          <p:cNvSpPr>
            <a:spLocks/>
          </p:cNvSpPr>
          <p:nvPr/>
        </p:nvSpPr>
        <p:spPr bwMode="auto">
          <a:xfrm rot="5400000">
            <a:off x="4212432" y="1197769"/>
            <a:ext cx="1008062" cy="4895850"/>
          </a:xfrm>
          <a:prstGeom prst="rightBrace">
            <a:avLst>
              <a:gd name="adj1" fmla="val 40472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2547" name="Text Box 16"/>
          <p:cNvSpPr txBox="1">
            <a:spLocks noChangeArrowheads="1"/>
          </p:cNvSpPr>
          <p:nvPr/>
        </p:nvSpPr>
        <p:spPr bwMode="auto">
          <a:xfrm>
            <a:off x="2411413" y="4292600"/>
            <a:ext cx="3024187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AT" altLang="de-DE">
                <a:latin typeface="Verdana" pitchFamily="34" charset="0"/>
              </a:rPr>
              <a:t>Lohnsteuerpflichtig</a:t>
            </a:r>
            <a:endParaRPr lang="de-DE" altLang="de-DE">
              <a:latin typeface="Verdana" pitchFamily="34" charset="0"/>
            </a:endParaRPr>
          </a:p>
        </p:txBody>
      </p:sp>
      <p:sp>
        <p:nvSpPr>
          <p:cNvPr id="22548" name="Line 17"/>
          <p:cNvSpPr>
            <a:spLocks noChangeShapeType="1"/>
          </p:cNvSpPr>
          <p:nvPr/>
        </p:nvSpPr>
        <p:spPr bwMode="auto">
          <a:xfrm flipH="1">
            <a:off x="6300788" y="3141663"/>
            <a:ext cx="14398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549" name="Text Box 18"/>
          <p:cNvSpPr txBox="1">
            <a:spLocks noChangeArrowheads="1"/>
          </p:cNvSpPr>
          <p:nvPr/>
        </p:nvSpPr>
        <p:spPr bwMode="auto">
          <a:xfrm>
            <a:off x="5580063" y="4221163"/>
            <a:ext cx="2376487" cy="755650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AT" altLang="de-DE" sz="1400">
                <a:latin typeface="Verdana" pitchFamily="34" charset="0"/>
              </a:rPr>
              <a:t>LSt-frei: 50 % Zuschlag für 10 Stunden, </a:t>
            </a:r>
            <a:br>
              <a:rPr lang="de-AT" altLang="de-DE" sz="1400">
                <a:latin typeface="Verdana" pitchFamily="34" charset="0"/>
              </a:rPr>
            </a:br>
            <a:r>
              <a:rPr lang="de-AT" altLang="de-DE" sz="1400">
                <a:latin typeface="Verdana" pitchFamily="34" charset="0"/>
              </a:rPr>
              <a:t>max. € 86,-</a:t>
            </a:r>
            <a:endParaRPr lang="de-DE" altLang="de-DE" sz="1400">
              <a:latin typeface="Verdana" pitchFamily="34" charset="0"/>
            </a:endParaRPr>
          </a:p>
        </p:txBody>
      </p:sp>
      <p:sp>
        <p:nvSpPr>
          <p:cNvPr id="22550" name="Line 19"/>
          <p:cNvSpPr>
            <a:spLocks noChangeShapeType="1"/>
          </p:cNvSpPr>
          <p:nvPr/>
        </p:nvSpPr>
        <p:spPr bwMode="auto">
          <a:xfrm>
            <a:off x="8459788" y="3068638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551" name="Line 20"/>
          <p:cNvSpPr>
            <a:spLocks noChangeShapeType="1"/>
          </p:cNvSpPr>
          <p:nvPr/>
        </p:nvSpPr>
        <p:spPr bwMode="auto">
          <a:xfrm flipH="1">
            <a:off x="6948488" y="5516563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552" name="Text Box 21"/>
          <p:cNvSpPr txBox="1">
            <a:spLocks noChangeArrowheads="1"/>
          </p:cNvSpPr>
          <p:nvPr/>
        </p:nvSpPr>
        <p:spPr bwMode="auto">
          <a:xfrm>
            <a:off x="5651500" y="5367338"/>
            <a:ext cx="1296988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AT" altLang="de-DE">
                <a:latin typeface="Verdana" pitchFamily="34" charset="0"/>
              </a:rPr>
              <a:t>Rest</a:t>
            </a:r>
            <a:endParaRPr lang="de-DE" altLang="de-DE">
              <a:latin typeface="Verdana" pitchFamily="34" charset="0"/>
            </a:endParaRPr>
          </a:p>
        </p:txBody>
      </p:sp>
      <p:sp>
        <p:nvSpPr>
          <p:cNvPr id="22553" name="Line 22"/>
          <p:cNvSpPr>
            <a:spLocks noChangeShapeType="1"/>
          </p:cNvSpPr>
          <p:nvPr/>
        </p:nvSpPr>
        <p:spPr bwMode="auto">
          <a:xfrm flipH="1">
            <a:off x="3995738" y="5589588"/>
            <a:ext cx="165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554" name="Line 23"/>
          <p:cNvSpPr>
            <a:spLocks noChangeShapeType="1"/>
          </p:cNvSpPr>
          <p:nvPr/>
        </p:nvSpPr>
        <p:spPr bwMode="auto">
          <a:xfrm flipV="1">
            <a:off x="3995738" y="46529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38C144C-5AAD-4F5B-A31A-768F15331B59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555BBA8-68F5-4D5F-B1A9-CC7EA8E01151}" type="slidenum">
              <a:rPr lang="de-AT" smtClean="0"/>
              <a:pPr eaLnBrk="1" hangingPunct="1">
                <a:defRPr/>
              </a:pPr>
              <a:t>18</a:t>
            </a:fld>
            <a:endParaRPr lang="de-AT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Überstundengrundlohn</a:t>
            </a:r>
            <a:br>
              <a:rPr lang="de-AT" smtClean="0"/>
            </a:br>
            <a:r>
              <a:rPr lang="de-AT" smtClean="0"/>
              <a:t>Überstundenpauschale</a:t>
            </a:r>
            <a:endParaRPr lang="de-DE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AT" sz="2800" smtClean="0"/>
              <a:t>Angestellte: </a:t>
            </a:r>
            <a:r>
              <a:rPr lang="de-AT" sz="2100" smtClean="0"/>
              <a:t>Überstundenteiler lt. Kollektiv-vertrag </a:t>
            </a:r>
            <a:r>
              <a:rPr lang="de-AT" sz="2000" smtClean="0"/>
              <a:t>(z.B. 1/150 des Monatsgehalts/ Überstunde)</a:t>
            </a:r>
            <a:br>
              <a:rPr lang="de-AT" sz="2000" smtClean="0"/>
            </a:br>
            <a:endParaRPr lang="de-AT" sz="13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AT" sz="2800" smtClean="0"/>
              <a:t>Arbeiter: </a:t>
            </a:r>
            <a:r>
              <a:rPr lang="de-AT" sz="2100" smtClean="0"/>
              <a:t>Stundenlohn o. Überstundenteiler</a:t>
            </a:r>
            <a:br>
              <a:rPr lang="de-AT" sz="2100" smtClean="0"/>
            </a:br>
            <a:endParaRPr lang="de-AT" sz="13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AT" sz="2800" smtClean="0"/>
              <a:t>Überstundenpauschale:</a:t>
            </a:r>
            <a:br>
              <a:rPr lang="de-AT" sz="2800" smtClean="0"/>
            </a:br>
            <a:r>
              <a:rPr lang="de-AT" sz="2100" smtClean="0"/>
              <a:t>Der steuerfreie Überstundenzuschlag ist mittels Überstundenteiler zu ermitteln.</a:t>
            </a:r>
            <a:endParaRPr lang="de-AT" sz="13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AT" sz="13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AT" sz="2100" b="1" smtClean="0">
                <a:solidFill>
                  <a:schemeClr val="accent2"/>
                </a:solidFill>
              </a:rPr>
              <a:t>ÜBERSTUNDEN MÜSSEN IMMER AUFGEZEICHNET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AT" sz="2100" b="1" smtClean="0">
                <a:solidFill>
                  <a:schemeClr val="accent2"/>
                </a:solidFill>
              </a:rPr>
              <a:t>BZW. GLAUBHAFT GEMACHT WERDEN!</a:t>
            </a:r>
            <a:endParaRPr lang="de-DE" sz="21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013B28C-34A1-4F44-8318-89F38E15A7A2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6029137-7B4C-403E-AFE1-92D875E1D172}" type="slidenum">
              <a:rPr lang="de-AT" smtClean="0"/>
              <a:pPr eaLnBrk="1" hangingPunct="1">
                <a:defRPr/>
              </a:pPr>
              <a:t>2</a:t>
            </a:fld>
            <a:endParaRPr lang="de-AT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Was geschieht in der Personalverrechnung? </a:t>
            </a:r>
            <a:endParaRPr lang="de-DE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700808"/>
            <a:ext cx="6223000" cy="4238625"/>
          </a:xfrm>
        </p:spPr>
        <p:txBody>
          <a:bodyPr/>
          <a:lstStyle/>
          <a:p>
            <a:pPr eaLnBrk="1" hangingPunct="1">
              <a:defRPr/>
            </a:pPr>
            <a:r>
              <a:rPr lang="de-AT" b="1" smtClean="0"/>
              <a:t>Ermittlung der Bruttobezüge</a:t>
            </a:r>
          </a:p>
          <a:p>
            <a:pPr lvl="1" eaLnBrk="1" hangingPunct="1">
              <a:defRPr/>
            </a:pPr>
            <a:r>
              <a:rPr lang="de-AT" smtClean="0"/>
              <a:t>Normalbezüge (Löhne, Gehälter, Lehrlingsentschädigungen)</a:t>
            </a:r>
          </a:p>
          <a:p>
            <a:pPr lvl="1" eaLnBrk="1" hangingPunct="1">
              <a:defRPr/>
            </a:pPr>
            <a:r>
              <a:rPr lang="de-AT" smtClean="0"/>
              <a:t>Überstundenentgelt</a:t>
            </a:r>
          </a:p>
          <a:p>
            <a:pPr lvl="1" eaLnBrk="1" hangingPunct="1">
              <a:defRPr/>
            </a:pPr>
            <a:r>
              <a:rPr lang="de-AT" smtClean="0"/>
              <a:t>Zuschläge (z.B. Überstundenzuschläge)</a:t>
            </a:r>
          </a:p>
          <a:p>
            <a:pPr lvl="1" eaLnBrk="1" hangingPunct="1">
              <a:defRPr/>
            </a:pPr>
            <a:r>
              <a:rPr lang="de-AT" smtClean="0"/>
              <a:t>Zulagen (z.B. Schmutzzulage)</a:t>
            </a:r>
          </a:p>
          <a:p>
            <a:pPr lvl="1" eaLnBrk="1" hangingPunct="1">
              <a:defRPr/>
            </a:pPr>
            <a:r>
              <a:rPr lang="de-AT" smtClean="0"/>
              <a:t>(Aufwandsentschädigungen)</a:t>
            </a:r>
            <a:endParaRPr lang="de-DE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9CE39D9-7547-45C4-B146-BA95BEFF252A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A6DC0C8-8467-488A-B1D7-84F344D5E0EF}" type="slidenum">
              <a:rPr lang="de-AT" smtClean="0"/>
              <a:pPr eaLnBrk="1" hangingPunct="1">
                <a:defRPr/>
              </a:pPr>
              <a:t>3</a:t>
            </a:fld>
            <a:endParaRPr lang="de-AT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Was geschieht in der Personalverrechnung? </a:t>
            </a:r>
            <a:endParaRPr lang="de-DE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defRPr/>
            </a:pPr>
            <a:r>
              <a:rPr lang="de-AT" b="1" smtClean="0"/>
              <a:t>Errechnung der Abzüge</a:t>
            </a:r>
          </a:p>
          <a:p>
            <a:pPr lvl="1" eaLnBrk="1" hangingPunct="1">
              <a:defRPr/>
            </a:pPr>
            <a:r>
              <a:rPr lang="de-AT" smtClean="0"/>
              <a:t>Gesetzliche Abzüge (Sozialver-sicherungsbeiträge, Lohnsteuer)</a:t>
            </a:r>
          </a:p>
          <a:p>
            <a:pPr lvl="1" eaLnBrk="1" hangingPunct="1">
              <a:defRPr/>
            </a:pPr>
            <a:r>
              <a:rPr lang="de-AT" smtClean="0"/>
              <a:t>Freiwillige Abzüge (z. B. Gewerkschafts-beiträge)</a:t>
            </a:r>
          </a:p>
          <a:p>
            <a:pPr lvl="1" eaLnBrk="1" hangingPunct="1">
              <a:defRPr/>
            </a:pPr>
            <a:r>
              <a:rPr lang="de-AT" smtClean="0"/>
              <a:t>Sonstige Abzüge (z.B. Vorschüsse)</a:t>
            </a:r>
          </a:p>
          <a:p>
            <a:pPr eaLnBrk="1" hangingPunct="1">
              <a:defRPr/>
            </a:pPr>
            <a:r>
              <a:rPr lang="de-AT" sz="2600" smtClean="0"/>
              <a:t>Ermittlung der Familienbeihilfe und des Kinderabsetzbetrages, sofern sie vom Dienstgeber ausgezahlt werden.</a:t>
            </a:r>
            <a:endParaRPr lang="de-DE" sz="260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DE58C9D5-264A-4D9A-9539-2CCE9061CAE8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5FE4863-909E-4968-A311-A592EDD45467}" type="slidenum">
              <a:rPr lang="de-AT" smtClean="0"/>
              <a:pPr eaLnBrk="1" hangingPunct="1">
                <a:defRPr/>
              </a:pPr>
              <a:t>4</a:t>
            </a:fld>
            <a:endParaRPr lang="de-AT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Was geschieht in der Personalverrechnung? </a:t>
            </a:r>
            <a:endParaRPr lang="de-DE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AT" sz="2600" smtClean="0"/>
              <a:t>Errechnung des Auszahlungsbetrages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AT" sz="2600" smtClean="0"/>
              <a:t>Verbuchung auf den Lohnkonten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AT" sz="2600" smtClean="0"/>
              <a:t>Ermittlung der Dienstgeberbeiträge und –abgaben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AT" sz="2600" smtClean="0"/>
              <a:t>(Vorbereiten der) Überweisung der Auszahlungsbeträge an die Dienstnehmer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AT" sz="2600" smtClean="0"/>
              <a:t>(Vorbereiten der) Überweisung der Steuern und Abgaben an die Behörden</a:t>
            </a:r>
            <a:endParaRPr lang="de-DE" sz="260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931392A-B73F-44B9-8A50-D1CA9E855C0D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B873221-53BB-4631-8185-A45165C18337}" type="slidenum">
              <a:rPr lang="de-AT" smtClean="0"/>
              <a:pPr eaLnBrk="1" hangingPunct="1">
                <a:defRPr/>
              </a:pPr>
              <a:t>5</a:t>
            </a:fld>
            <a:endParaRPr lang="de-AT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825" y="0"/>
            <a:ext cx="6880225" cy="1216025"/>
          </a:xfrm>
        </p:spPr>
        <p:txBody>
          <a:bodyPr/>
          <a:lstStyle/>
          <a:p>
            <a:pPr algn="ctr" eaLnBrk="1" hangingPunct="1">
              <a:defRPr/>
            </a:pPr>
            <a:r>
              <a:rPr lang="de-AT" sz="2800" b="1" smtClean="0"/>
              <a:t>Schema der Bezugsabrechnung</a:t>
            </a:r>
            <a:endParaRPr lang="de-DE" sz="2800" b="1" smtClean="0"/>
          </a:p>
        </p:txBody>
      </p:sp>
      <p:pic>
        <p:nvPicPr>
          <p:cNvPr id="717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484313"/>
            <a:ext cx="6654800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7CC4708-5777-46BF-BB13-3660C4151B6A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A077A44-75EA-40D9-A8F0-45CD1A554184}" type="slidenum">
              <a:rPr lang="de-AT" smtClean="0"/>
              <a:pPr eaLnBrk="1" hangingPunct="1">
                <a:defRPr/>
              </a:pPr>
              <a:t>6</a:t>
            </a:fld>
            <a:endParaRPr lang="de-AT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z="3200" smtClean="0"/>
              <a:t>Die Ermittlung der SV-Beiträge</a:t>
            </a:r>
            <a:endParaRPr lang="de-DE" sz="32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760" y="1309687"/>
            <a:ext cx="6223000" cy="4238625"/>
          </a:xfrm>
        </p:spPr>
        <p:txBody>
          <a:bodyPr/>
          <a:lstStyle/>
          <a:p>
            <a:pPr eaLnBrk="1" hangingPunct="1">
              <a:defRPr/>
            </a:pPr>
            <a:r>
              <a:rPr lang="de-AT" dirty="0" smtClean="0"/>
              <a:t>Beitragsgruppen</a:t>
            </a:r>
          </a:p>
          <a:p>
            <a:pPr lvl="1" eaLnBrk="1" hangingPunct="1">
              <a:defRPr/>
            </a:pPr>
            <a:r>
              <a:rPr lang="de-AT" dirty="0" smtClean="0"/>
              <a:t>D1 Angestellte</a:t>
            </a:r>
          </a:p>
          <a:p>
            <a:pPr lvl="1" eaLnBrk="1" hangingPunct="1">
              <a:defRPr/>
            </a:pPr>
            <a:r>
              <a:rPr lang="de-AT" dirty="0" smtClean="0"/>
              <a:t>A1 Arbeiter</a:t>
            </a:r>
          </a:p>
          <a:p>
            <a:pPr eaLnBrk="1" hangingPunct="1">
              <a:defRPr/>
            </a:pPr>
            <a:r>
              <a:rPr lang="de-AT" dirty="0" smtClean="0"/>
              <a:t>Höchstbemessungsgrundlagen</a:t>
            </a:r>
          </a:p>
          <a:p>
            <a:pPr lvl="1" eaLnBrk="1" hangingPunct="1">
              <a:defRPr/>
            </a:pPr>
            <a:r>
              <a:rPr lang="de-AT" dirty="0" smtClean="0"/>
              <a:t>€ 151,00/Tag</a:t>
            </a:r>
          </a:p>
          <a:p>
            <a:pPr lvl="1" eaLnBrk="1" hangingPunct="1">
              <a:defRPr/>
            </a:pPr>
            <a:r>
              <a:rPr lang="de-AT" dirty="0" smtClean="0"/>
              <a:t>€ 4.530,-/Monat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de-AT" sz="2200" dirty="0" smtClean="0"/>
              <a:t>Bis zu den genannten Beträgen wird SV-Beitrag eingehoben, darüber hinaus gehende Beträge sind beitragsfrei.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de-AT" sz="2200" dirty="0" smtClean="0"/>
              <a:t>Stand: 1.1.2014</a:t>
            </a:r>
            <a:endParaRPr lang="de-DE" sz="2200" dirty="0" smtClean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FB7FEE98-468D-4720-8DE0-3C34A8DC18DF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27A912C6-45B2-4F83-9D5A-FC90DF2B9AEC}" type="slidenum">
              <a:rPr lang="de-AT" smtClean="0"/>
              <a:pPr eaLnBrk="1" hangingPunct="1">
                <a:defRPr/>
              </a:pPr>
              <a:t>7</a:t>
            </a:fld>
            <a:endParaRPr lang="de-AT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30475" y="752475"/>
            <a:ext cx="6223000" cy="574675"/>
          </a:xfrm>
        </p:spPr>
        <p:txBody>
          <a:bodyPr/>
          <a:lstStyle/>
          <a:p>
            <a:pPr algn="ctr" eaLnBrk="1" hangingPunct="1">
              <a:defRPr/>
            </a:pPr>
            <a:r>
              <a:rPr lang="de-AT" sz="3200" smtClean="0"/>
              <a:t>Die Ermittlung der SV-Beiträge</a:t>
            </a:r>
            <a:br>
              <a:rPr lang="de-AT" sz="3200" smtClean="0"/>
            </a:br>
            <a:r>
              <a:rPr lang="de-AT" sz="3200" smtClean="0"/>
              <a:t>Angestellte</a:t>
            </a:r>
            <a:endParaRPr lang="de-DE" sz="3200" smtClean="0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8840"/>
            <a:ext cx="793432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1BD9BFF-8BB9-447A-AC46-66A40F9E13B0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FA4C40F5-1BA2-4FC0-B176-09A826960A44}" type="slidenum">
              <a:rPr lang="de-AT" smtClean="0"/>
              <a:pPr eaLnBrk="1" hangingPunct="1">
                <a:defRPr/>
              </a:pPr>
              <a:t>8</a:t>
            </a:fld>
            <a:endParaRPr lang="de-AT" smtClean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Ermittlung des SV-Abzuges Angestellte (D1)</a:t>
            </a:r>
            <a:endParaRPr lang="de-DE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3429000"/>
            <a:ext cx="6223000" cy="42386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de-AT" sz="24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AT" sz="2000" dirty="0" smtClean="0"/>
              <a:t>Das Gehalt ist auf volle Cent kaufmännisch zu runden;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AT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AT" sz="2000" dirty="0" smtClean="0"/>
              <a:t>Hinweis: Die Höchstbemessungsgrundlagen ändern sich von Jahr zu Jahr, daher ist das Beispiel nur für 2014 gültig!	   </a:t>
            </a:r>
            <a:endParaRPr lang="de-DE" sz="2000" dirty="0" smtClean="0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462" y="1772816"/>
            <a:ext cx="5937337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A575B6C-BD26-444B-A534-DE6B88EA77C6}" type="datetime1">
              <a:rPr lang="de-DE" smtClean="0"/>
              <a:pPr eaLnBrk="1" hangingPunct="1">
                <a:defRPr/>
              </a:pPr>
              <a:t>17.03.2014</a:t>
            </a:fld>
            <a:endParaRPr lang="de-AT" smtClean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64DD192-1A3A-47A3-B290-9E993DC66672}" type="slidenum">
              <a:rPr lang="de-AT" smtClean="0"/>
              <a:pPr eaLnBrk="1" hangingPunct="1">
                <a:defRPr/>
              </a:pPr>
              <a:t>9</a:t>
            </a:fld>
            <a:endParaRPr lang="de-AT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algn="r" eaLnBrk="1" hangingPunct="1">
              <a:defRPr/>
            </a:pPr>
            <a:r>
              <a:rPr lang="de-AT" smtClean="0"/>
              <a:t>Ermittlung der Lohnsteuer</a:t>
            </a:r>
            <a:endParaRPr lang="de-DE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5" y="1751013"/>
            <a:ext cx="6223000" cy="4238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de-AT" sz="2400" smtClean="0"/>
              <a:t>-</a:t>
            </a:r>
            <a:r>
              <a:rPr lang="de-AT" sz="2100" smtClean="0"/>
              <a:t>Ermittlung der LSt-Bemessungsgrundlage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de-AT" sz="21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	Bruttobezug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-	lohnsteuerfreie Beträge (§ 68 EStG; z.B. 	steuerfreie Überstundenzuschläge)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-	SV-DNA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-	Freibetrag (lt. Freibetragsbescheid)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-	Pendlerpauschale (wenn beantragt)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- 	Gewerkschaftsbeitrag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de-AT" sz="2100" smtClean="0"/>
              <a:t>	</a:t>
            </a:r>
            <a:r>
              <a:rPr lang="de-AT" sz="2100" b="1" smtClean="0"/>
              <a:t>=  Bemessungsgrundlage für die Lohnsteuer</a:t>
            </a:r>
            <a:endParaRPr lang="de-DE" sz="2100" b="1" smtClean="0"/>
          </a:p>
        </p:txBody>
      </p:sp>
      <p:sp>
        <p:nvSpPr>
          <p:cNvPr id="13319" name="Line 4"/>
          <p:cNvSpPr>
            <a:spLocks noChangeShapeType="1"/>
          </p:cNvSpPr>
          <p:nvPr/>
        </p:nvSpPr>
        <p:spPr bwMode="auto">
          <a:xfrm>
            <a:off x="2295333" y="4581128"/>
            <a:ext cx="6408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schlag">
  <a:themeElements>
    <a:clrScheme name="Vorschlag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Vorschla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orschlag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schlag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schlag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schlag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schlag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schlag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schlag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schlag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0</TotalTime>
  <Words>384</Words>
  <Application>Microsoft Office PowerPoint</Application>
  <PresentationFormat>Bildschirmpräsentation (4:3)</PresentationFormat>
  <Paragraphs>137</Paragraphs>
  <Slides>18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Vorschlag</vt:lpstr>
      <vt:lpstr>Grundlagen der Personalverrechnung</vt:lpstr>
      <vt:lpstr>Was geschieht in der Personalverrechnung? </vt:lpstr>
      <vt:lpstr>Was geschieht in der Personalverrechnung? </vt:lpstr>
      <vt:lpstr>Was geschieht in der Personalverrechnung? </vt:lpstr>
      <vt:lpstr>Schema der Bezugsabrechnung</vt:lpstr>
      <vt:lpstr>Die Ermittlung der SV-Beiträge</vt:lpstr>
      <vt:lpstr>Die Ermittlung der SV-Beiträge Angestellte</vt:lpstr>
      <vt:lpstr>Ermittlung des SV-Abzuges Angestellte (D1)</vt:lpstr>
      <vt:lpstr>Ermittlung der Lohnsteuer</vt:lpstr>
      <vt:lpstr>Effektiv Tarif Tabelle –  Lohnsteuer</vt:lpstr>
      <vt:lpstr>Berechnung der Lohnsteuer mit  Hilfe der Effektiv-Tarif-Tabelle</vt:lpstr>
      <vt:lpstr>Einfaches Beispiel einer Gehaltsabrechnung</vt:lpstr>
      <vt:lpstr>Verbuchung der Gehaltsverrechnung</vt:lpstr>
      <vt:lpstr>Verbuchung der Lohnabrechnung</vt:lpstr>
      <vt:lpstr>Die Abrechnung von Überstunden</vt:lpstr>
      <vt:lpstr>Die Abrechnung von Überstunden</vt:lpstr>
      <vt:lpstr>Die Abrechnung von Überstunden</vt:lpstr>
      <vt:lpstr>Überstundengrundlohn Überstundenpauschale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in die Personalverrechnung</dc:title>
  <dc:creator>mfs</dc:creator>
  <cp:lastModifiedBy>BAUER Helmut</cp:lastModifiedBy>
  <cp:revision>63</cp:revision>
  <cp:lastPrinted>2013-03-14T08:28:33Z</cp:lastPrinted>
  <dcterms:created xsi:type="dcterms:W3CDTF">2004-01-31T08:16:28Z</dcterms:created>
  <dcterms:modified xsi:type="dcterms:W3CDTF">2014-03-17T09:05:51Z</dcterms:modified>
</cp:coreProperties>
</file>