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6" r:id="rId2"/>
    <p:sldId id="368" r:id="rId3"/>
    <p:sldId id="367" r:id="rId4"/>
    <p:sldId id="290" r:id="rId5"/>
    <p:sldId id="287" r:id="rId6"/>
    <p:sldId id="288" r:id="rId7"/>
    <p:sldId id="291" r:id="rId8"/>
    <p:sldId id="361" r:id="rId9"/>
    <p:sldId id="289" r:id="rId10"/>
    <p:sldId id="293" r:id="rId11"/>
  </p:sldIdLst>
  <p:sldSz cx="9906000" cy="6858000" type="A4"/>
  <p:notesSz cx="6797675" cy="9874250"/>
  <p:embeddedFontLst>
    <p:embeddedFont>
      <p:font typeface="Verdana" pitchFamily="34" charset="0"/>
      <p:regular r:id="rId14"/>
      <p:bold r:id="rId15"/>
      <p:italic r:id="rId16"/>
      <p:boldItalic r:id="rId17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99"/>
    <a:srgbClr val="FF9966"/>
    <a:srgbClr val="990066"/>
    <a:srgbClr val="00CC00"/>
    <a:srgbClr val="FF99CC"/>
    <a:srgbClr val="000066"/>
    <a:srgbClr val="CC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 autoAdjust="0"/>
  </p:normalViewPr>
  <p:slideViewPr>
    <p:cSldViewPr snapToGrid="0">
      <p:cViewPr>
        <p:scale>
          <a:sx n="125" d="100"/>
          <a:sy n="125" d="100"/>
        </p:scale>
        <p:origin x="-690" y="402"/>
      </p:cViewPr>
      <p:guideLst>
        <p:guide orient="horz" pos="392"/>
        <p:guide pos="31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-171" y="1071"/>
      </p:cViewPr>
      <p:guideLst>
        <p:guide orient="horz" pos="2233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1750" y="9525"/>
            <a:ext cx="2962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0" tIns="0" rIns="19540" bIns="0" numCol="1" anchor="t" anchorCtr="0" compatLnSpc="1">
            <a:prstTxWarp prst="textNoShape">
              <a:avLst/>
            </a:prstTxWarp>
          </a:bodyPr>
          <a:lstStyle>
            <a:lvl1pPr defTabSz="938213">
              <a:defRPr sz="1000" i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7150" y="9525"/>
            <a:ext cx="2962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0" tIns="0" rIns="19540" bIns="0" numCol="1" anchor="t" anchorCtr="0" compatLnSpc="1">
            <a:prstTxWarp prst="textNoShape">
              <a:avLst/>
            </a:prstTxWarp>
          </a:bodyPr>
          <a:lstStyle>
            <a:lvl1pPr algn="r" defTabSz="938213">
              <a:defRPr sz="1000" i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31750" y="9402763"/>
            <a:ext cx="2962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0" tIns="0" rIns="19540" bIns="0" numCol="1" anchor="b" anchorCtr="0" compatLnSpc="1">
            <a:prstTxWarp prst="textNoShape">
              <a:avLst/>
            </a:prstTxWarp>
          </a:bodyPr>
          <a:lstStyle>
            <a:lvl1pPr defTabSz="938213">
              <a:defRPr sz="1000" i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7150" y="9402763"/>
            <a:ext cx="2962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0" tIns="0" rIns="19540" bIns="0" numCol="1" anchor="b" anchorCtr="0" compatLnSpc="1">
            <a:prstTxWarp prst="textNoShape">
              <a:avLst/>
            </a:prstTxWarp>
          </a:bodyPr>
          <a:lstStyle>
            <a:lvl1pPr algn="r" defTabSz="938213">
              <a:defRPr sz="1000" i="1"/>
            </a:lvl1pPr>
          </a:lstStyle>
          <a:p>
            <a:pPr>
              <a:defRPr/>
            </a:pPr>
            <a:fld id="{555BDCA6-FFF2-418E-B4FF-2A18BB6E38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0057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1750" y="9525"/>
            <a:ext cx="2962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0" tIns="0" rIns="19540" bIns="0" numCol="1" anchor="t" anchorCtr="0" compatLnSpc="1">
            <a:prstTxWarp prst="textNoShape">
              <a:avLst/>
            </a:prstTxWarp>
          </a:bodyPr>
          <a:lstStyle>
            <a:lvl1pPr defTabSz="781050">
              <a:defRPr sz="1000" i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7150" y="9525"/>
            <a:ext cx="2962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0" tIns="0" rIns="19540" bIns="0" numCol="1" anchor="t" anchorCtr="0" compatLnSpc="1">
            <a:prstTxWarp prst="textNoShape">
              <a:avLst/>
            </a:prstTxWarp>
          </a:bodyPr>
          <a:lstStyle>
            <a:lvl1pPr algn="r" defTabSz="781050">
              <a:defRPr sz="1000" i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31750" y="9402763"/>
            <a:ext cx="2962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0" tIns="0" rIns="19540" bIns="0" numCol="1" anchor="b" anchorCtr="0" compatLnSpc="1">
            <a:prstTxWarp prst="textNoShape">
              <a:avLst/>
            </a:prstTxWarp>
          </a:bodyPr>
          <a:lstStyle>
            <a:lvl1pPr defTabSz="781050">
              <a:defRPr sz="1000" i="1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7150" y="9402763"/>
            <a:ext cx="2962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540" tIns="0" rIns="19540" bIns="0" numCol="1" anchor="b" anchorCtr="0" compatLnSpc="1">
            <a:prstTxWarp prst="textNoShape">
              <a:avLst/>
            </a:prstTxWarp>
          </a:bodyPr>
          <a:lstStyle>
            <a:lvl1pPr algn="r" defTabSz="781050">
              <a:defRPr sz="1000" i="1"/>
            </a:lvl1pPr>
          </a:lstStyle>
          <a:p>
            <a:pPr>
              <a:defRPr/>
            </a:pPr>
            <a:fld id="{CCBAC357-946B-4B15-BF49-9F73F047F2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689475"/>
            <a:ext cx="498792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41" tIns="47221" rIns="94441" bIns="47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9703" name="Rectangle 7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00113" y="860425"/>
            <a:ext cx="4999037" cy="3460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2807286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1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1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1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1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1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BDAA003-1518-405C-A68E-733B13E72951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44035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1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1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1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1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1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5914544-8BCE-4637-99D5-21DC109B7FB3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55299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1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1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1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1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1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E5A1C09-AA54-40D8-8130-89BCFC3ED91E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45059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1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1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1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1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1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09CE624-3D21-4E81-BC05-1AEEC95B32EA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47107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1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1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1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1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1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48A663B-31E3-422B-A0D0-B99D30A18202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mtClean="0"/>
              <a:t>der richtige Buchungssatz wird durch Überlegen der folgenden Folie gezeigt.</a:t>
            </a:r>
          </a:p>
        </p:txBody>
      </p:sp>
      <p:sp>
        <p:nvSpPr>
          <p:cNvPr id="48132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1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1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1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1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1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1365419-4D91-4B96-B32E-F9A29F552738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49155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1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1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1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1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1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EF5B510-CEBC-48AC-BEBC-CC0BC9201AA7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50179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1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1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1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1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1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00B2A49-5E4B-47DF-8952-D6D10C0DA0B3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mtClean="0"/>
              <a:t>der richtige Buchungssatz wird durch Überlegen der folgenden Folie gezeigt.</a:t>
            </a:r>
          </a:p>
        </p:txBody>
      </p:sp>
      <p:sp>
        <p:nvSpPr>
          <p:cNvPr id="51204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1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1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1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1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1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4DCAE25-1F14-4A46-A7E1-3C1AC51E07BC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mtClean="0"/>
              <a:t>der richtige Buchungssatz wird durch Überlegen der folgenden Folie gezeigt.</a:t>
            </a:r>
          </a:p>
        </p:txBody>
      </p:sp>
      <p:sp>
        <p:nvSpPr>
          <p:cNvPr id="52228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10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810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810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810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810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81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D9B7C6-FCBF-4689-B3DE-A7637540762A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54275" name="Rectangle 2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A13EA-CE60-413C-A8AF-D93C263D8BC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51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DCADF-0F0C-4537-BD5D-16C14D0302D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5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59861-55C7-415A-9012-9C2F879191F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632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BA6BE-CB04-4CDD-8637-D83B0F9F61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25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6B5E4-874F-40FF-AA64-C66DE084677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007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A9646-30C8-4DA5-AC58-072392CB85D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885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FE3D4-3798-43EF-8440-82F8F5CDA3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1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0C24D-A4BB-4A4C-ACED-8A973B7DF4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641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E2255-F2AD-4292-9334-1B3D85FDAC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749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D90B2-B872-444C-80ED-1130968DB08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200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B0D23-4A66-4629-9CB0-706733C7F2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487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D51EEBF-7E39-476F-859C-AEEBD8D06F1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aphicFrame>
        <p:nvGraphicFramePr>
          <p:cNvPr id="1029" name="Object 5"/>
          <p:cNvGraphicFramePr>
            <a:graphicFrameLocks/>
          </p:cNvGraphicFramePr>
          <p:nvPr/>
        </p:nvGraphicFramePr>
        <p:xfrm>
          <a:off x="1588" y="0"/>
          <a:ext cx="550862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orelDRAW!" r:id="rId14" imgW="3124303" imgH="3381504" progId="CDraw4">
                  <p:embed/>
                </p:oleObj>
              </mc:Choice>
              <mc:Fallback>
                <p:oleObj name="CorelDRAW!" r:id="rId14" imgW="3124303" imgH="3381504" progId="CDraw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0"/>
                        <a:ext cx="550862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690563"/>
            <a:ext cx="4418013" cy="252412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defTabSz="762000"/>
            <a:r>
              <a:rPr lang="de-DE" sz="1600">
                <a:solidFill>
                  <a:schemeClr val="bg1"/>
                </a:solidFill>
              </a:rPr>
              <a:t>© bauerpoint.com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326313" y="6605588"/>
            <a:ext cx="2579687" cy="252412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r" defTabSz="762000"/>
            <a:r>
              <a:rPr lang="de-DE" sz="1000">
                <a:solidFill>
                  <a:schemeClr val="bg1"/>
                </a:solidFill>
              </a:rPr>
              <a:t>Folie </a:t>
            </a:r>
            <a:fld id="{78C1D30D-CC01-4F00-8F45-45F6C5FECA84}" type="slidenum">
              <a:rPr lang="de-DE" sz="1000">
                <a:solidFill>
                  <a:schemeClr val="bg1"/>
                </a:solidFill>
              </a:rPr>
              <a:pPr algn="r" defTabSz="762000"/>
              <a:t>‹Nr.›</a:t>
            </a:fld>
            <a:endParaRPr lang="de-DE" sz="1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5" r:id="rId7"/>
    <p:sldLayoutId id="2147483931" r:id="rId8"/>
    <p:sldLayoutId id="2147483932" r:id="rId9"/>
    <p:sldLayoutId id="2147483933" r:id="rId10"/>
    <p:sldLayoutId id="2147483934" r:id="rId11"/>
  </p:sldLayoutIdLst>
  <p:txStyles>
    <p:titleStyle>
      <a:lvl1pPr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defTabSz="846138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17500" indent="-317500" algn="l" defTabSz="846138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charset="0"/>
        <a:buChar char="n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87388" indent="-255588" algn="l" defTabSz="8461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latin typeface="+mn-lt"/>
        </a:defRPr>
      </a:lvl2pPr>
      <a:lvl3pPr marL="1055688" indent="-209550" algn="l" defTabSz="8461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>
          <a:solidFill>
            <a:schemeClr val="tx1"/>
          </a:solidFill>
          <a:latin typeface="+mn-lt"/>
        </a:defRPr>
      </a:lvl3pPr>
      <a:lvl4pPr marL="1479550" indent="-212725" algn="l" defTabSz="846138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Arial" charset="0"/>
        <a:buChar char="n"/>
        <a:defRPr>
          <a:solidFill>
            <a:schemeClr val="tx1"/>
          </a:solidFill>
          <a:latin typeface="+mn-lt"/>
        </a:defRPr>
      </a:lvl4pPr>
      <a:lvl5pPr marL="1901825" indent="-212725" algn="l" defTabSz="8461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latin typeface="+mn-lt"/>
        </a:defRPr>
      </a:lvl5pPr>
      <a:lvl6pPr marL="2359025" indent="-212725" algn="l" defTabSz="8461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latin typeface="+mn-lt"/>
        </a:defRPr>
      </a:lvl6pPr>
      <a:lvl7pPr marL="2816225" indent="-212725" algn="l" defTabSz="8461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latin typeface="+mn-lt"/>
        </a:defRPr>
      </a:lvl7pPr>
      <a:lvl8pPr marL="3273425" indent="-212725" algn="l" defTabSz="8461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latin typeface="+mn-lt"/>
        </a:defRPr>
      </a:lvl8pPr>
      <a:lvl9pPr marL="3730625" indent="-212725" algn="l" defTabSz="846138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upload.wikimedia.org/wikipedia/commons/0/0c/BlickAufJungholz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71625" y="3852863"/>
            <a:ext cx="2990850" cy="1206500"/>
          </a:xfrm>
          <a:prstGeom prst="rect">
            <a:avLst/>
          </a:prstGeom>
          <a:solidFill>
            <a:srgbClr val="99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35000"/>
              </a:lnSpc>
              <a:tabLst>
                <a:tab pos="1249363" algn="l"/>
              </a:tabLst>
            </a:pPr>
            <a:r>
              <a:rPr lang="de-DE">
                <a:solidFill>
                  <a:srgbClr val="FFFF00"/>
                </a:solidFill>
              </a:rPr>
              <a:t>Ware:		€ 1.000,--</a:t>
            </a:r>
          </a:p>
          <a:p>
            <a:pPr>
              <a:lnSpc>
                <a:spcPct val="135000"/>
              </a:lnSpc>
              <a:tabLst>
                <a:tab pos="1249363" algn="l"/>
              </a:tabLst>
            </a:pPr>
            <a:r>
              <a:rPr lang="de-DE">
                <a:solidFill>
                  <a:srgbClr val="FFFF00"/>
                </a:solidFill>
              </a:rPr>
              <a:t>Vorsteuer 20 %:	   € 200,--</a:t>
            </a:r>
          </a:p>
          <a:p>
            <a:pPr>
              <a:lnSpc>
                <a:spcPct val="135000"/>
              </a:lnSpc>
              <a:tabLst>
                <a:tab pos="1249363" algn="l"/>
              </a:tabLst>
            </a:pPr>
            <a:r>
              <a:rPr lang="de-DE">
                <a:solidFill>
                  <a:srgbClr val="FFFF00"/>
                </a:solidFill>
              </a:rPr>
              <a:t>Betrag:		€ 1.200,--</a:t>
            </a:r>
          </a:p>
        </p:txBody>
      </p:sp>
      <p:sp>
        <p:nvSpPr>
          <p:cNvPr id="16387" name="Rectangle 7"/>
          <p:cNvSpPr>
            <a:spLocks noChangeArrowheads="1"/>
          </p:cNvSpPr>
          <p:nvPr/>
        </p:nvSpPr>
        <p:spPr bwMode="auto">
          <a:xfrm>
            <a:off x="2028825" y="3371850"/>
            <a:ext cx="1965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de-DE" sz="2800">
                <a:solidFill>
                  <a:srgbClr val="990099"/>
                </a:solidFill>
              </a:rPr>
              <a:t>Wir zahlen:</a:t>
            </a:r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6022975" y="3263900"/>
            <a:ext cx="22034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35000"/>
              </a:lnSpc>
              <a:tabLst>
                <a:tab pos="1249363" algn="l"/>
              </a:tabLst>
            </a:pPr>
            <a:r>
              <a:rPr lang="de-DE" sz="2800">
                <a:solidFill>
                  <a:schemeClr val="accent1"/>
                </a:solidFill>
              </a:rPr>
              <a:t>Wir erhalten:</a:t>
            </a:r>
          </a:p>
        </p:txBody>
      </p:sp>
      <p:sp>
        <p:nvSpPr>
          <p:cNvPr id="16389" name="Line 9"/>
          <p:cNvSpPr>
            <a:spLocks noChangeShapeType="1"/>
          </p:cNvSpPr>
          <p:nvPr/>
        </p:nvSpPr>
        <p:spPr bwMode="auto">
          <a:xfrm>
            <a:off x="1701800" y="4660900"/>
            <a:ext cx="2624138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6390" name="Line 10"/>
          <p:cNvSpPr>
            <a:spLocks noChangeShapeType="1"/>
          </p:cNvSpPr>
          <p:nvPr/>
        </p:nvSpPr>
        <p:spPr bwMode="auto">
          <a:xfrm>
            <a:off x="1730375" y="4895850"/>
            <a:ext cx="262413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6391" name="Rectangle 11"/>
          <p:cNvSpPr>
            <a:spLocks noChangeArrowheads="1"/>
          </p:cNvSpPr>
          <p:nvPr/>
        </p:nvSpPr>
        <p:spPr bwMode="auto">
          <a:xfrm>
            <a:off x="5722938" y="3848100"/>
            <a:ext cx="2990850" cy="1206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35000"/>
              </a:lnSpc>
              <a:tabLst>
                <a:tab pos="1249363" algn="l"/>
              </a:tabLst>
            </a:pPr>
            <a:r>
              <a:rPr lang="de-DE">
                <a:solidFill>
                  <a:srgbClr val="FFFF00"/>
                </a:solidFill>
              </a:rPr>
              <a:t>Ware:		€ 2.000,--</a:t>
            </a:r>
          </a:p>
          <a:p>
            <a:pPr>
              <a:lnSpc>
                <a:spcPct val="135000"/>
              </a:lnSpc>
              <a:tabLst>
                <a:tab pos="1249363" algn="l"/>
              </a:tabLst>
            </a:pPr>
            <a:r>
              <a:rPr lang="de-DE">
                <a:solidFill>
                  <a:srgbClr val="FFFF00"/>
                </a:solidFill>
              </a:rPr>
              <a:t>UST  20 %:	            € 400,--</a:t>
            </a:r>
          </a:p>
          <a:p>
            <a:pPr>
              <a:lnSpc>
                <a:spcPct val="135000"/>
              </a:lnSpc>
              <a:tabLst>
                <a:tab pos="1249363" algn="l"/>
              </a:tabLst>
            </a:pPr>
            <a:r>
              <a:rPr lang="de-DE">
                <a:solidFill>
                  <a:srgbClr val="FFFF00"/>
                </a:solidFill>
              </a:rPr>
              <a:t>Betrag:		€ 2.400,--</a:t>
            </a:r>
          </a:p>
        </p:txBody>
      </p:sp>
      <p:sp>
        <p:nvSpPr>
          <p:cNvPr id="16392" name="Line 12"/>
          <p:cNvSpPr>
            <a:spLocks noChangeShapeType="1"/>
          </p:cNvSpPr>
          <p:nvPr/>
        </p:nvSpPr>
        <p:spPr bwMode="auto">
          <a:xfrm>
            <a:off x="5815013" y="4621213"/>
            <a:ext cx="2624137" cy="0"/>
          </a:xfrm>
          <a:prstGeom prst="line">
            <a:avLst/>
          </a:prstGeom>
          <a:noFill/>
          <a:ln w="12700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6393" name="Line 13"/>
          <p:cNvSpPr>
            <a:spLocks noChangeShapeType="1"/>
          </p:cNvSpPr>
          <p:nvPr/>
        </p:nvSpPr>
        <p:spPr bwMode="auto">
          <a:xfrm>
            <a:off x="5802313" y="4979988"/>
            <a:ext cx="2827337" cy="0"/>
          </a:xfrm>
          <a:prstGeom prst="line">
            <a:avLst/>
          </a:prstGeom>
          <a:noFill/>
          <a:ln w="38100" cmpd="dbl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6394" name="Line 14"/>
          <p:cNvSpPr>
            <a:spLocks noChangeShapeType="1"/>
          </p:cNvSpPr>
          <p:nvPr/>
        </p:nvSpPr>
        <p:spPr bwMode="auto">
          <a:xfrm>
            <a:off x="8583613" y="4392613"/>
            <a:ext cx="254000" cy="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6395" name="Line 15"/>
          <p:cNvSpPr>
            <a:spLocks noChangeShapeType="1"/>
          </p:cNvSpPr>
          <p:nvPr/>
        </p:nvSpPr>
        <p:spPr bwMode="auto">
          <a:xfrm>
            <a:off x="8837613" y="4392613"/>
            <a:ext cx="0" cy="99536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6396" name="Line 16"/>
          <p:cNvSpPr>
            <a:spLocks noChangeShapeType="1"/>
          </p:cNvSpPr>
          <p:nvPr/>
        </p:nvSpPr>
        <p:spPr bwMode="auto">
          <a:xfrm flipH="1">
            <a:off x="8181975" y="5386388"/>
            <a:ext cx="655638" cy="1587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6397" name="Rectangle 17"/>
          <p:cNvSpPr>
            <a:spLocks noChangeArrowheads="1"/>
          </p:cNvSpPr>
          <p:nvPr/>
        </p:nvSpPr>
        <p:spPr bwMode="auto">
          <a:xfrm>
            <a:off x="2622550" y="5194300"/>
            <a:ext cx="56070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de-DE"/>
              <a:t>  </a:t>
            </a:r>
            <a:r>
              <a:rPr lang="de-DE">
                <a:solidFill>
                  <a:schemeClr val="accent1"/>
                </a:solidFill>
              </a:rPr>
              <a:t>Umsatzsteuer  	  400,-- (Verbindlichkeit)</a:t>
            </a:r>
          </a:p>
          <a:p>
            <a:r>
              <a:rPr lang="de-DE">
                <a:solidFill>
                  <a:srgbClr val="990099"/>
                </a:solidFill>
              </a:rPr>
              <a:t>- Vorsteuer	  200,-- (Forderung)</a:t>
            </a:r>
          </a:p>
          <a:p>
            <a:r>
              <a:rPr lang="de-DE"/>
              <a:t>Zahllast FA	  200,-- (insgesamt: Verbindlichkeit)</a:t>
            </a:r>
          </a:p>
        </p:txBody>
      </p:sp>
      <p:sp>
        <p:nvSpPr>
          <p:cNvPr id="16398" name="Line 18"/>
          <p:cNvSpPr>
            <a:spLocks noChangeShapeType="1"/>
          </p:cNvSpPr>
          <p:nvPr/>
        </p:nvSpPr>
        <p:spPr bwMode="auto">
          <a:xfrm>
            <a:off x="3716338" y="5768975"/>
            <a:ext cx="2498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6399" name="Line 19"/>
          <p:cNvSpPr>
            <a:spLocks noChangeShapeType="1"/>
          </p:cNvSpPr>
          <p:nvPr/>
        </p:nvSpPr>
        <p:spPr bwMode="auto">
          <a:xfrm>
            <a:off x="2698750" y="6100763"/>
            <a:ext cx="2498725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6400" name="Line 20"/>
          <p:cNvSpPr>
            <a:spLocks noChangeShapeType="1"/>
          </p:cNvSpPr>
          <p:nvPr/>
        </p:nvSpPr>
        <p:spPr bwMode="auto">
          <a:xfrm flipH="1">
            <a:off x="1054100" y="4416425"/>
            <a:ext cx="231775" cy="0"/>
          </a:xfrm>
          <a:prstGeom prst="line">
            <a:avLst/>
          </a:prstGeom>
          <a:noFill/>
          <a:ln w="12700">
            <a:solidFill>
              <a:srgbClr val="99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6401" name="Line 21"/>
          <p:cNvSpPr>
            <a:spLocks noChangeShapeType="1"/>
          </p:cNvSpPr>
          <p:nvPr/>
        </p:nvSpPr>
        <p:spPr bwMode="auto">
          <a:xfrm>
            <a:off x="1044575" y="4416425"/>
            <a:ext cx="0" cy="1249363"/>
          </a:xfrm>
          <a:prstGeom prst="line">
            <a:avLst/>
          </a:prstGeom>
          <a:noFill/>
          <a:ln w="12700">
            <a:solidFill>
              <a:srgbClr val="990099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6402" name="Line 22"/>
          <p:cNvSpPr>
            <a:spLocks noChangeShapeType="1"/>
          </p:cNvSpPr>
          <p:nvPr/>
        </p:nvSpPr>
        <p:spPr bwMode="auto">
          <a:xfrm>
            <a:off x="1044575" y="5661025"/>
            <a:ext cx="1173163" cy="0"/>
          </a:xfrm>
          <a:prstGeom prst="line">
            <a:avLst/>
          </a:prstGeom>
          <a:noFill/>
          <a:ln w="12700">
            <a:solidFill>
              <a:srgbClr val="990099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6403" name="Line 23"/>
          <p:cNvSpPr>
            <a:spLocks noChangeShapeType="1"/>
          </p:cNvSpPr>
          <p:nvPr/>
        </p:nvSpPr>
        <p:spPr bwMode="auto">
          <a:xfrm>
            <a:off x="1654175" y="5005388"/>
            <a:ext cx="2814638" cy="0"/>
          </a:xfrm>
          <a:prstGeom prst="line">
            <a:avLst/>
          </a:prstGeom>
          <a:noFill/>
          <a:ln w="38100" cmpd="dbl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2871" name="AutoShape 407"/>
          <p:cNvSpPr>
            <a:spLocks noChangeArrowheads="1"/>
          </p:cNvSpPr>
          <p:nvPr/>
        </p:nvSpPr>
        <p:spPr bwMode="auto">
          <a:xfrm>
            <a:off x="2074863" y="871538"/>
            <a:ext cx="1574800" cy="882650"/>
          </a:xfrm>
          <a:prstGeom prst="down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rgbClr val="9900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de-DE" sz="1600"/>
          </a:p>
          <a:p>
            <a:pPr algn="ctr"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Vor-</a:t>
            </a:r>
          </a:p>
          <a:p>
            <a:pPr algn="ctr"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steuer</a:t>
            </a:r>
          </a:p>
        </p:txBody>
      </p:sp>
      <p:sp>
        <p:nvSpPr>
          <p:cNvPr id="62872" name="AutoShape 408"/>
          <p:cNvSpPr>
            <a:spLocks noChangeArrowheads="1"/>
          </p:cNvSpPr>
          <p:nvPr/>
        </p:nvSpPr>
        <p:spPr bwMode="auto">
          <a:xfrm>
            <a:off x="6283325" y="1022350"/>
            <a:ext cx="1574800" cy="882650"/>
          </a:xfrm>
          <a:prstGeom prst="down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de-DE" sz="1600"/>
          </a:p>
          <a:p>
            <a:pPr algn="ctr"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Umsatz-</a:t>
            </a:r>
          </a:p>
          <a:p>
            <a:pPr algn="ctr"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steuer</a:t>
            </a:r>
          </a:p>
        </p:txBody>
      </p:sp>
      <p:sp>
        <p:nvSpPr>
          <p:cNvPr id="62877" name="Rectangle 413"/>
          <p:cNvSpPr>
            <a:spLocks noChangeArrowheads="1"/>
          </p:cNvSpPr>
          <p:nvPr/>
        </p:nvSpPr>
        <p:spPr bwMode="auto">
          <a:xfrm>
            <a:off x="111125" y="133350"/>
            <a:ext cx="33766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Umsatzsteuer vs. Vorsteuer</a:t>
            </a:r>
          </a:p>
        </p:txBody>
      </p:sp>
      <p:sp>
        <p:nvSpPr>
          <p:cNvPr id="16407" name="AutoShape 422"/>
          <p:cNvSpPr>
            <a:spLocks noChangeArrowheads="1"/>
          </p:cNvSpPr>
          <p:nvPr/>
        </p:nvSpPr>
        <p:spPr bwMode="auto">
          <a:xfrm>
            <a:off x="2117725" y="2244725"/>
            <a:ext cx="1666875" cy="595313"/>
          </a:xfrm>
          <a:prstGeom prst="rightArrow">
            <a:avLst>
              <a:gd name="adj1" fmla="val 50000"/>
              <a:gd name="adj2" fmla="val 140013"/>
            </a:avLst>
          </a:prstGeom>
          <a:gradFill rotWithShape="0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6408" name="AutoShape 423"/>
          <p:cNvSpPr>
            <a:spLocks noChangeArrowheads="1"/>
          </p:cNvSpPr>
          <p:nvPr/>
        </p:nvSpPr>
        <p:spPr bwMode="auto">
          <a:xfrm>
            <a:off x="6175375" y="2244725"/>
            <a:ext cx="1666875" cy="595313"/>
          </a:xfrm>
          <a:prstGeom prst="rightArrow">
            <a:avLst>
              <a:gd name="adj1" fmla="val 50000"/>
              <a:gd name="adj2" fmla="val 140013"/>
            </a:avLst>
          </a:prstGeom>
          <a:gradFill rotWithShape="0">
            <a:gsLst>
              <a:gs pos="0">
                <a:schemeClr val="bg1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6409" name="Rectangle 424"/>
          <p:cNvSpPr>
            <a:spLocks noChangeArrowheads="1"/>
          </p:cNvSpPr>
          <p:nvPr/>
        </p:nvSpPr>
        <p:spPr bwMode="auto">
          <a:xfrm>
            <a:off x="2546350" y="1954213"/>
            <a:ext cx="923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de-DE">
                <a:latin typeface="Verdana" pitchFamily="34" charset="0"/>
              </a:rPr>
              <a:t>Waren</a:t>
            </a:r>
          </a:p>
        </p:txBody>
      </p:sp>
      <p:sp>
        <p:nvSpPr>
          <p:cNvPr id="16410" name="Rectangle 425"/>
          <p:cNvSpPr>
            <a:spLocks noChangeArrowheads="1"/>
          </p:cNvSpPr>
          <p:nvPr/>
        </p:nvSpPr>
        <p:spPr bwMode="auto">
          <a:xfrm>
            <a:off x="6637338" y="1957388"/>
            <a:ext cx="923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de-DE">
                <a:latin typeface="Verdana" pitchFamily="34" charset="0"/>
              </a:rPr>
              <a:t>Waren</a:t>
            </a:r>
          </a:p>
        </p:txBody>
      </p:sp>
      <p:pic>
        <p:nvPicPr>
          <p:cNvPr id="16411" name="Picture 426" descr="Lieferant Ko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169988"/>
            <a:ext cx="18526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412" name="Group 427"/>
          <p:cNvGrpSpPr>
            <a:grpSpLocks/>
          </p:cNvGrpSpPr>
          <p:nvPr/>
        </p:nvGrpSpPr>
        <p:grpSpPr bwMode="auto">
          <a:xfrm>
            <a:off x="4021138" y="1209675"/>
            <a:ext cx="2244725" cy="1389063"/>
            <a:chOff x="4021" y="668"/>
            <a:chExt cx="1414" cy="875"/>
          </a:xfrm>
        </p:grpSpPr>
        <p:pic>
          <p:nvPicPr>
            <p:cNvPr id="16418" name="Picture 428" descr="lamr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9" name="Text Box 429"/>
            <p:cNvSpPr txBox="1">
              <a:spLocks noChangeArrowheads="1"/>
            </p:cNvSpPr>
            <p:nvPr/>
          </p:nvSpPr>
          <p:spPr bwMode="auto">
            <a:xfrm>
              <a:off x="4987" y="681"/>
              <a:ext cx="427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>
                  <a:latin typeface="Verdana" pitchFamily="34" charset="0"/>
                </a:rPr>
                <a:t>WIR</a:t>
              </a:r>
            </a:p>
          </p:txBody>
        </p:sp>
      </p:grpSp>
      <p:sp>
        <p:nvSpPr>
          <p:cNvPr id="16413" name="Text Box 430"/>
          <p:cNvSpPr txBox="1">
            <a:spLocks noChangeArrowheads="1"/>
          </p:cNvSpPr>
          <p:nvPr/>
        </p:nvSpPr>
        <p:spPr bwMode="auto">
          <a:xfrm>
            <a:off x="350838" y="2090738"/>
            <a:ext cx="1209675" cy="379412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>
                <a:solidFill>
                  <a:schemeClr val="bg1"/>
                </a:solidFill>
                <a:latin typeface="Verdana" pitchFamily="34" charset="0"/>
              </a:rPr>
              <a:t>Lieferant</a:t>
            </a:r>
          </a:p>
        </p:txBody>
      </p:sp>
      <p:pic>
        <p:nvPicPr>
          <p:cNvPr id="16414" name="Picture 431" descr="rentner-mit-einkaufswa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1200150"/>
            <a:ext cx="13255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5" name="Text Box 432"/>
          <p:cNvSpPr txBox="1">
            <a:spLocks noChangeArrowheads="1"/>
          </p:cNvSpPr>
          <p:nvPr/>
        </p:nvSpPr>
        <p:spPr bwMode="auto">
          <a:xfrm>
            <a:off x="8575675" y="2633663"/>
            <a:ext cx="923925" cy="379412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>
                <a:latin typeface="Verdana" pitchFamily="34" charset="0"/>
              </a:rPr>
              <a:t>Kunde</a:t>
            </a:r>
          </a:p>
        </p:txBody>
      </p:sp>
      <p:sp>
        <p:nvSpPr>
          <p:cNvPr id="16416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16417" name="Grafik 8" descr="bauerpoint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7"/>
          <p:cNvSpPr>
            <a:spLocks noChangeShapeType="1"/>
          </p:cNvSpPr>
          <p:nvPr/>
        </p:nvSpPr>
        <p:spPr bwMode="auto">
          <a:xfrm>
            <a:off x="550863" y="3840163"/>
            <a:ext cx="38115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7651" name="Line 8"/>
          <p:cNvSpPr>
            <a:spLocks noChangeShapeType="1"/>
          </p:cNvSpPr>
          <p:nvPr/>
        </p:nvSpPr>
        <p:spPr bwMode="auto">
          <a:xfrm>
            <a:off x="3411538" y="3840163"/>
            <a:ext cx="0" cy="809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7652" name="Rectangle 9"/>
          <p:cNvSpPr>
            <a:spLocks noChangeArrowheads="1"/>
          </p:cNvSpPr>
          <p:nvPr/>
        </p:nvSpPr>
        <p:spPr bwMode="auto">
          <a:xfrm>
            <a:off x="420688" y="3535363"/>
            <a:ext cx="17367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400"/>
              <a:t>Konto: </a:t>
            </a:r>
            <a:r>
              <a:rPr lang="de-DE"/>
              <a:t>Vorsteuer</a:t>
            </a:r>
          </a:p>
        </p:txBody>
      </p:sp>
      <p:sp>
        <p:nvSpPr>
          <p:cNvPr id="27653" name="Rectangle 10"/>
          <p:cNvSpPr>
            <a:spLocks noChangeArrowheads="1"/>
          </p:cNvSpPr>
          <p:nvPr/>
        </p:nvSpPr>
        <p:spPr bwMode="auto">
          <a:xfrm>
            <a:off x="2311400" y="3541713"/>
            <a:ext cx="2000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/>
              <a:t>     Soll	      Haben</a:t>
            </a:r>
          </a:p>
        </p:txBody>
      </p:sp>
      <p:sp>
        <p:nvSpPr>
          <p:cNvPr id="27654" name="Line 11"/>
          <p:cNvSpPr>
            <a:spLocks noChangeShapeType="1"/>
          </p:cNvSpPr>
          <p:nvPr/>
        </p:nvSpPr>
        <p:spPr bwMode="auto">
          <a:xfrm>
            <a:off x="2454275" y="3848100"/>
            <a:ext cx="0" cy="8096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722313" y="2162175"/>
            <a:ext cx="3309937" cy="868363"/>
          </a:xfrm>
          <a:prstGeom prst="rect">
            <a:avLst/>
          </a:prstGeom>
          <a:solidFill>
            <a:schemeClr val="bg1"/>
          </a:solidFill>
          <a:ln w="12700">
            <a:solidFill>
              <a:srgbClr val="F39FD1"/>
            </a:solidFill>
            <a:miter lim="800000"/>
            <a:headEnd/>
            <a:tailEnd/>
          </a:ln>
          <a:effectLst>
            <a:outerShdw dist="107763" dir="2700000" algn="ctr" rotWithShape="0">
              <a:srgbClr val="DC0081"/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</a:pPr>
            <a:r>
              <a:rPr lang="de-DE" sz="1600"/>
              <a:t>5010 HW-Einsatz</a:t>
            </a:r>
            <a:r>
              <a:rPr lang="de-DE"/>
              <a:t> </a:t>
            </a:r>
            <a:r>
              <a:rPr lang="de-DE" sz="1600"/>
              <a:t>	</a:t>
            </a:r>
          </a:p>
          <a:p>
            <a:pPr>
              <a:tabLst>
                <a:tab pos="666750" algn="l"/>
                <a:tab pos="2286000" algn="l"/>
              </a:tabLst>
            </a:pPr>
            <a:r>
              <a:rPr lang="de-DE" sz="1600" b="1"/>
              <a:t>2500 Vorsteuer</a:t>
            </a:r>
            <a:r>
              <a:rPr lang="de-DE" sz="1600"/>
              <a:t>	   </a:t>
            </a:r>
          </a:p>
          <a:p>
            <a:pPr>
              <a:tabLst>
                <a:tab pos="666750" algn="l"/>
                <a:tab pos="2286000" algn="l"/>
              </a:tabLst>
            </a:pPr>
            <a:r>
              <a:rPr lang="de-DE" sz="1600"/>
              <a:t>	         an     3300 (2800...)</a:t>
            </a:r>
          </a:p>
        </p:txBody>
      </p:sp>
      <p:sp>
        <p:nvSpPr>
          <p:cNvPr id="27656" name="Rectangle 13"/>
          <p:cNvSpPr>
            <a:spLocks noChangeArrowheads="1"/>
          </p:cNvSpPr>
          <p:nvPr/>
        </p:nvSpPr>
        <p:spPr bwMode="auto">
          <a:xfrm>
            <a:off x="2593975" y="3965575"/>
            <a:ext cx="622300" cy="284163"/>
          </a:xfrm>
          <a:prstGeom prst="rect">
            <a:avLst/>
          </a:prstGeom>
          <a:solidFill>
            <a:srgbClr val="F39FD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7657" name="Rectangle 14"/>
          <p:cNvSpPr>
            <a:spLocks noChangeArrowheads="1"/>
          </p:cNvSpPr>
          <p:nvPr/>
        </p:nvSpPr>
        <p:spPr bwMode="auto">
          <a:xfrm>
            <a:off x="3529013" y="4351338"/>
            <a:ext cx="622300" cy="284162"/>
          </a:xfrm>
          <a:prstGeom prst="rect">
            <a:avLst/>
          </a:prstGeom>
          <a:gradFill rotWithShape="0">
            <a:gsLst>
              <a:gs pos="0">
                <a:srgbClr val="F39FD1"/>
              </a:gs>
              <a:gs pos="100000">
                <a:srgbClr val="AA6F92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7658" name="Rectangle 15"/>
          <p:cNvSpPr>
            <a:spLocks noChangeArrowheads="1"/>
          </p:cNvSpPr>
          <p:nvPr/>
        </p:nvSpPr>
        <p:spPr bwMode="auto">
          <a:xfrm>
            <a:off x="400050" y="4298950"/>
            <a:ext cx="207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de-DE"/>
              <a:t>3520 UST Zahllast</a:t>
            </a:r>
          </a:p>
        </p:txBody>
      </p:sp>
      <p:sp>
        <p:nvSpPr>
          <p:cNvPr id="27659" name="Rectangle 16"/>
          <p:cNvSpPr>
            <a:spLocks noChangeArrowheads="1"/>
          </p:cNvSpPr>
          <p:nvPr/>
        </p:nvSpPr>
        <p:spPr bwMode="auto">
          <a:xfrm>
            <a:off x="1470025" y="1436688"/>
            <a:ext cx="1347788" cy="396875"/>
          </a:xfrm>
          <a:prstGeom prst="rect">
            <a:avLst/>
          </a:prstGeom>
          <a:solidFill>
            <a:srgbClr val="F39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de-DE" sz="2000"/>
              <a:t>Vorsteuer</a:t>
            </a:r>
            <a:r>
              <a:rPr lang="de-DE"/>
              <a:t>:</a:t>
            </a:r>
          </a:p>
        </p:txBody>
      </p:sp>
      <p:sp>
        <p:nvSpPr>
          <p:cNvPr id="27660" name="Rectangle 17"/>
          <p:cNvSpPr>
            <a:spLocks noChangeArrowheads="1"/>
          </p:cNvSpPr>
          <p:nvPr/>
        </p:nvSpPr>
        <p:spPr bwMode="auto">
          <a:xfrm>
            <a:off x="6040438" y="1470025"/>
            <a:ext cx="1812925" cy="396875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de-DE" sz="2000"/>
              <a:t>Umsatzsteuer</a:t>
            </a:r>
            <a:r>
              <a:rPr lang="de-DE"/>
              <a:t>:</a:t>
            </a:r>
          </a:p>
        </p:txBody>
      </p:sp>
      <p:sp>
        <p:nvSpPr>
          <p:cNvPr id="27661" name="Rectangle 18"/>
          <p:cNvSpPr>
            <a:spLocks noChangeArrowheads="1"/>
          </p:cNvSpPr>
          <p:nvPr/>
        </p:nvSpPr>
        <p:spPr bwMode="auto">
          <a:xfrm>
            <a:off x="5572125" y="2171700"/>
            <a:ext cx="3416300" cy="838200"/>
          </a:xfrm>
          <a:prstGeom prst="rect">
            <a:avLst/>
          </a:prstGeom>
          <a:solidFill>
            <a:schemeClr val="bg1"/>
          </a:solidFill>
          <a:ln w="12700">
            <a:solidFill>
              <a:srgbClr val="618FFD"/>
            </a:solidFill>
            <a:miter lim="800000"/>
            <a:headEnd/>
            <a:tailEnd/>
          </a:ln>
          <a:effectLst>
            <a:outerShdw dist="107763" dir="2700000" algn="ctr" rotWithShape="0">
              <a:srgbClr val="33CCFF"/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</a:pPr>
            <a:r>
              <a:rPr lang="de-DE" sz="1600"/>
              <a:t>2000 (2800...)</a:t>
            </a:r>
          </a:p>
          <a:p>
            <a:pPr>
              <a:tabLst>
                <a:tab pos="666750" algn="l"/>
                <a:tab pos="2286000" algn="l"/>
              </a:tabLst>
            </a:pPr>
            <a:r>
              <a:rPr lang="de-DE" sz="1600"/>
              <a:t>                    an     4000 HW-Erlöse</a:t>
            </a:r>
          </a:p>
          <a:p>
            <a:pPr>
              <a:tabLst>
                <a:tab pos="666750" algn="l"/>
                <a:tab pos="2286000" algn="l"/>
              </a:tabLst>
            </a:pPr>
            <a:r>
              <a:rPr lang="de-DE" sz="1600"/>
              <a:t>	                  </a:t>
            </a:r>
            <a:r>
              <a:rPr lang="de-DE" sz="1600" b="1"/>
              <a:t>3500 UST	</a:t>
            </a:r>
            <a:r>
              <a:rPr lang="de-DE" sz="1600"/>
              <a:t>             </a:t>
            </a:r>
          </a:p>
        </p:txBody>
      </p:sp>
      <p:sp>
        <p:nvSpPr>
          <p:cNvPr id="27662" name="Line 19"/>
          <p:cNvSpPr>
            <a:spLocks noChangeShapeType="1"/>
          </p:cNvSpPr>
          <p:nvPr/>
        </p:nvSpPr>
        <p:spPr bwMode="auto">
          <a:xfrm>
            <a:off x="5378450" y="3822700"/>
            <a:ext cx="3811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7663" name="Line 20"/>
          <p:cNvSpPr>
            <a:spLocks noChangeShapeType="1"/>
          </p:cNvSpPr>
          <p:nvPr/>
        </p:nvSpPr>
        <p:spPr bwMode="auto">
          <a:xfrm>
            <a:off x="8239125" y="3822700"/>
            <a:ext cx="0" cy="809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7664" name="Rectangle 21"/>
          <p:cNvSpPr>
            <a:spLocks noChangeArrowheads="1"/>
          </p:cNvSpPr>
          <p:nvPr/>
        </p:nvSpPr>
        <p:spPr bwMode="auto">
          <a:xfrm>
            <a:off x="5248275" y="3517900"/>
            <a:ext cx="2155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 sz="1400"/>
              <a:t>Konto: </a:t>
            </a:r>
            <a:r>
              <a:rPr lang="de-DE"/>
              <a:t>Umsatzsteuer</a:t>
            </a:r>
          </a:p>
        </p:txBody>
      </p:sp>
      <p:sp>
        <p:nvSpPr>
          <p:cNvPr id="27665" name="Rectangle 22"/>
          <p:cNvSpPr>
            <a:spLocks noChangeArrowheads="1"/>
          </p:cNvSpPr>
          <p:nvPr/>
        </p:nvSpPr>
        <p:spPr bwMode="auto">
          <a:xfrm>
            <a:off x="7138988" y="3524250"/>
            <a:ext cx="2000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de-DE"/>
              <a:t>     Soll	      Haben</a:t>
            </a:r>
          </a:p>
        </p:txBody>
      </p:sp>
      <p:sp>
        <p:nvSpPr>
          <p:cNvPr id="27666" name="Line 23"/>
          <p:cNvSpPr>
            <a:spLocks noChangeShapeType="1"/>
          </p:cNvSpPr>
          <p:nvPr/>
        </p:nvSpPr>
        <p:spPr bwMode="auto">
          <a:xfrm>
            <a:off x="7281863" y="3830638"/>
            <a:ext cx="0" cy="809625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7667" name="Rectangle 24"/>
          <p:cNvSpPr>
            <a:spLocks noChangeArrowheads="1"/>
          </p:cNvSpPr>
          <p:nvPr/>
        </p:nvSpPr>
        <p:spPr bwMode="auto">
          <a:xfrm>
            <a:off x="8396288" y="3948113"/>
            <a:ext cx="622300" cy="284162"/>
          </a:xfrm>
          <a:prstGeom prst="rect">
            <a:avLst/>
          </a:prstGeom>
          <a:solidFill>
            <a:srgbClr val="33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7668" name="Rectangle 25"/>
          <p:cNvSpPr>
            <a:spLocks noChangeArrowheads="1"/>
          </p:cNvSpPr>
          <p:nvPr/>
        </p:nvSpPr>
        <p:spPr bwMode="auto">
          <a:xfrm>
            <a:off x="7467600" y="4333875"/>
            <a:ext cx="622300" cy="284163"/>
          </a:xfrm>
          <a:prstGeom prst="rect">
            <a:avLst/>
          </a:prstGeom>
          <a:gradFill rotWithShape="0">
            <a:gsLst>
              <a:gs pos="0">
                <a:srgbClr val="33CCFF"/>
              </a:gs>
              <a:gs pos="100000">
                <a:srgbClr val="248EB2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7669" name="Rectangle 26"/>
          <p:cNvSpPr>
            <a:spLocks noChangeArrowheads="1"/>
          </p:cNvSpPr>
          <p:nvPr/>
        </p:nvSpPr>
        <p:spPr bwMode="auto">
          <a:xfrm>
            <a:off x="5214938" y="4306888"/>
            <a:ext cx="2076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de-DE"/>
              <a:t>3520 UST Zahllast</a:t>
            </a:r>
          </a:p>
        </p:txBody>
      </p:sp>
      <p:sp>
        <p:nvSpPr>
          <p:cNvPr id="27670" name="Rectangle 27"/>
          <p:cNvSpPr>
            <a:spLocks noChangeArrowheads="1"/>
          </p:cNvSpPr>
          <p:nvPr/>
        </p:nvSpPr>
        <p:spPr bwMode="auto">
          <a:xfrm>
            <a:off x="1319213" y="5610225"/>
            <a:ext cx="2289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de-DE" sz="2000">
                <a:solidFill>
                  <a:srgbClr val="DC0081"/>
                </a:solidFill>
              </a:rPr>
              <a:t>Abschlußbuchung</a:t>
            </a:r>
            <a:r>
              <a:rPr lang="de-DE" sz="2000">
                <a:solidFill>
                  <a:schemeClr val="accent2"/>
                </a:solidFill>
              </a:rPr>
              <a:t>:</a:t>
            </a:r>
          </a:p>
        </p:txBody>
      </p:sp>
      <p:sp>
        <p:nvSpPr>
          <p:cNvPr id="27671" name="Rectangle 28"/>
          <p:cNvSpPr>
            <a:spLocks noChangeArrowheads="1"/>
          </p:cNvSpPr>
          <p:nvPr/>
        </p:nvSpPr>
        <p:spPr bwMode="auto">
          <a:xfrm>
            <a:off x="454025" y="5975350"/>
            <a:ext cx="4059238" cy="349250"/>
          </a:xfrm>
          <a:prstGeom prst="rect">
            <a:avLst/>
          </a:prstGeom>
          <a:solidFill>
            <a:schemeClr val="bg1"/>
          </a:solidFill>
          <a:ln w="12700">
            <a:solidFill>
              <a:srgbClr val="F39FD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</a:pPr>
            <a:r>
              <a:rPr lang="de-DE" sz="1600" b="1"/>
              <a:t>3520</a:t>
            </a:r>
            <a:r>
              <a:rPr lang="de-DE" sz="1600"/>
              <a:t> UST-Zahllast    an  2500 Vorsteuer</a:t>
            </a:r>
          </a:p>
        </p:txBody>
      </p:sp>
      <p:sp>
        <p:nvSpPr>
          <p:cNvPr id="27672" name="Rectangle 29"/>
          <p:cNvSpPr>
            <a:spLocks noChangeArrowheads="1"/>
          </p:cNvSpPr>
          <p:nvPr/>
        </p:nvSpPr>
        <p:spPr bwMode="auto">
          <a:xfrm>
            <a:off x="6142038" y="5635625"/>
            <a:ext cx="2289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de-DE" sz="2000">
                <a:solidFill>
                  <a:srgbClr val="33CCFF"/>
                </a:solidFill>
              </a:rPr>
              <a:t>Abschlußbuchung:</a:t>
            </a:r>
          </a:p>
        </p:txBody>
      </p:sp>
      <p:sp>
        <p:nvSpPr>
          <p:cNvPr id="27673" name="Rectangle 30"/>
          <p:cNvSpPr>
            <a:spLocks noChangeArrowheads="1"/>
          </p:cNvSpPr>
          <p:nvPr/>
        </p:nvSpPr>
        <p:spPr bwMode="auto">
          <a:xfrm>
            <a:off x="5381625" y="5980113"/>
            <a:ext cx="4191000" cy="349250"/>
          </a:xfrm>
          <a:prstGeom prst="rect">
            <a:avLst/>
          </a:prstGeom>
          <a:solidFill>
            <a:schemeClr val="bg1"/>
          </a:solidFill>
          <a:ln w="12700">
            <a:solidFill>
              <a:srgbClr val="33CC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</a:pPr>
            <a:r>
              <a:rPr lang="de-DE" sz="1600"/>
              <a:t>3500 Umsatzsteuer an </a:t>
            </a:r>
            <a:r>
              <a:rPr lang="de-DE" sz="1600" b="1"/>
              <a:t>3520</a:t>
            </a:r>
            <a:r>
              <a:rPr lang="de-DE" sz="1600"/>
              <a:t> UST-Zahllast</a:t>
            </a:r>
          </a:p>
        </p:txBody>
      </p:sp>
      <p:sp>
        <p:nvSpPr>
          <p:cNvPr id="76831" name="Rectangle 31"/>
          <p:cNvSpPr>
            <a:spLocks noChangeArrowheads="1"/>
          </p:cNvSpPr>
          <p:nvPr/>
        </p:nvSpPr>
        <p:spPr bwMode="auto">
          <a:xfrm>
            <a:off x="111125" y="133350"/>
            <a:ext cx="266223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Abschluss der Konten</a:t>
            </a:r>
          </a:p>
        </p:txBody>
      </p:sp>
      <p:sp>
        <p:nvSpPr>
          <p:cNvPr id="27675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27676" name="Grafik 8" descr="bauerpoin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546225" y="3446463"/>
            <a:ext cx="2859088" cy="12144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35000"/>
              </a:lnSpc>
              <a:tabLst>
                <a:tab pos="1249363" algn="l"/>
              </a:tabLst>
            </a:pPr>
            <a:r>
              <a:rPr lang="de-DE">
                <a:solidFill>
                  <a:srgbClr val="FFFF00"/>
                </a:solidFill>
              </a:rPr>
              <a:t>:	                      </a:t>
            </a:r>
          </a:p>
          <a:p>
            <a:pPr>
              <a:lnSpc>
                <a:spcPct val="135000"/>
              </a:lnSpc>
              <a:tabLst>
                <a:tab pos="1249363" algn="l"/>
              </a:tabLst>
            </a:pPr>
            <a:endParaRPr lang="de-DE">
              <a:solidFill>
                <a:srgbClr val="FFFF00"/>
              </a:solidFill>
            </a:endParaRPr>
          </a:p>
          <a:p>
            <a:pPr>
              <a:lnSpc>
                <a:spcPct val="135000"/>
              </a:lnSpc>
              <a:tabLst>
                <a:tab pos="1249363" algn="l"/>
              </a:tabLst>
            </a:pPr>
            <a:endParaRPr lang="de-DE">
              <a:solidFill>
                <a:srgbClr val="FFFF00"/>
              </a:solidFill>
            </a:endParaRPr>
          </a:p>
        </p:txBody>
      </p:sp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2028825" y="2965450"/>
            <a:ext cx="1965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de-DE" sz="2800">
                <a:solidFill>
                  <a:srgbClr val="990099"/>
                </a:solidFill>
              </a:rPr>
              <a:t>Wir zahlen:</a:t>
            </a:r>
          </a:p>
        </p:txBody>
      </p:sp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6022975" y="2857500"/>
            <a:ext cx="220345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35000"/>
              </a:lnSpc>
              <a:tabLst>
                <a:tab pos="1249363" algn="l"/>
              </a:tabLst>
            </a:pPr>
            <a:r>
              <a:rPr lang="de-DE" sz="2800">
                <a:solidFill>
                  <a:schemeClr val="accent1"/>
                </a:solidFill>
              </a:rPr>
              <a:t>Wir erhalten:</a:t>
            </a:r>
          </a:p>
        </p:txBody>
      </p:sp>
      <p:sp>
        <p:nvSpPr>
          <p:cNvPr id="17413" name="Line 10"/>
          <p:cNvSpPr>
            <a:spLocks noChangeShapeType="1"/>
          </p:cNvSpPr>
          <p:nvPr/>
        </p:nvSpPr>
        <p:spPr bwMode="auto">
          <a:xfrm>
            <a:off x="1730375" y="4489450"/>
            <a:ext cx="2624138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2871" name="AutoShape 407"/>
          <p:cNvSpPr>
            <a:spLocks noChangeArrowheads="1"/>
          </p:cNvSpPr>
          <p:nvPr/>
        </p:nvSpPr>
        <p:spPr bwMode="auto">
          <a:xfrm>
            <a:off x="2074863" y="871538"/>
            <a:ext cx="1574800" cy="882650"/>
          </a:xfrm>
          <a:prstGeom prst="down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rgbClr val="9900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de-DE" sz="1600"/>
          </a:p>
          <a:p>
            <a:pPr algn="ctr"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Vor-</a:t>
            </a:r>
          </a:p>
          <a:p>
            <a:pPr algn="ctr"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steuer</a:t>
            </a:r>
          </a:p>
        </p:txBody>
      </p:sp>
      <p:sp>
        <p:nvSpPr>
          <p:cNvPr id="62872" name="AutoShape 408"/>
          <p:cNvSpPr>
            <a:spLocks noChangeArrowheads="1"/>
          </p:cNvSpPr>
          <p:nvPr/>
        </p:nvSpPr>
        <p:spPr bwMode="auto">
          <a:xfrm>
            <a:off x="6283325" y="1022350"/>
            <a:ext cx="1574800" cy="882650"/>
          </a:xfrm>
          <a:prstGeom prst="down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de-DE" sz="1600"/>
          </a:p>
          <a:p>
            <a:pPr algn="ctr"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Umsatz-</a:t>
            </a:r>
          </a:p>
          <a:p>
            <a:pPr algn="ctr"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steuer</a:t>
            </a:r>
          </a:p>
        </p:txBody>
      </p:sp>
      <p:sp>
        <p:nvSpPr>
          <p:cNvPr id="62877" name="Rectangle 413"/>
          <p:cNvSpPr>
            <a:spLocks noChangeArrowheads="1"/>
          </p:cNvSpPr>
          <p:nvPr/>
        </p:nvSpPr>
        <p:spPr bwMode="auto">
          <a:xfrm>
            <a:off x="111125" y="133350"/>
            <a:ext cx="33766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Umsatzsteuer vs. Vorsteuer</a:t>
            </a:r>
          </a:p>
        </p:txBody>
      </p:sp>
      <p:sp>
        <p:nvSpPr>
          <p:cNvPr id="17417" name="AutoShape 422"/>
          <p:cNvSpPr>
            <a:spLocks noChangeArrowheads="1"/>
          </p:cNvSpPr>
          <p:nvPr/>
        </p:nvSpPr>
        <p:spPr bwMode="auto">
          <a:xfrm>
            <a:off x="2117725" y="2244725"/>
            <a:ext cx="1666875" cy="595313"/>
          </a:xfrm>
          <a:prstGeom prst="rightArrow">
            <a:avLst>
              <a:gd name="adj1" fmla="val 50000"/>
              <a:gd name="adj2" fmla="val 140013"/>
            </a:avLst>
          </a:prstGeom>
          <a:gradFill rotWithShape="0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18" name="AutoShape 423"/>
          <p:cNvSpPr>
            <a:spLocks noChangeArrowheads="1"/>
          </p:cNvSpPr>
          <p:nvPr/>
        </p:nvSpPr>
        <p:spPr bwMode="auto">
          <a:xfrm>
            <a:off x="6175375" y="2244725"/>
            <a:ext cx="1666875" cy="595313"/>
          </a:xfrm>
          <a:prstGeom prst="rightArrow">
            <a:avLst>
              <a:gd name="adj1" fmla="val 50000"/>
              <a:gd name="adj2" fmla="val 140013"/>
            </a:avLst>
          </a:prstGeom>
          <a:gradFill rotWithShape="0">
            <a:gsLst>
              <a:gs pos="0">
                <a:schemeClr val="bg1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17419" name="Rectangle 424"/>
          <p:cNvSpPr>
            <a:spLocks noChangeArrowheads="1"/>
          </p:cNvSpPr>
          <p:nvPr/>
        </p:nvSpPr>
        <p:spPr bwMode="auto">
          <a:xfrm>
            <a:off x="2546350" y="1954213"/>
            <a:ext cx="100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de-DE">
                <a:latin typeface="Verdana" pitchFamily="34" charset="0"/>
              </a:rPr>
              <a:t>Waren </a:t>
            </a:r>
          </a:p>
        </p:txBody>
      </p:sp>
      <p:sp>
        <p:nvSpPr>
          <p:cNvPr id="17420" name="Rectangle 425"/>
          <p:cNvSpPr>
            <a:spLocks noChangeArrowheads="1"/>
          </p:cNvSpPr>
          <p:nvPr/>
        </p:nvSpPr>
        <p:spPr bwMode="auto">
          <a:xfrm>
            <a:off x="6637338" y="1957388"/>
            <a:ext cx="923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de-DE">
                <a:latin typeface="Verdana" pitchFamily="34" charset="0"/>
              </a:rPr>
              <a:t>Waren</a:t>
            </a:r>
          </a:p>
        </p:txBody>
      </p:sp>
      <p:pic>
        <p:nvPicPr>
          <p:cNvPr id="17421" name="Picture 426" descr="Lieferant Ko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169988"/>
            <a:ext cx="18526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2" name="Group 427"/>
          <p:cNvGrpSpPr>
            <a:grpSpLocks/>
          </p:cNvGrpSpPr>
          <p:nvPr/>
        </p:nvGrpSpPr>
        <p:grpSpPr bwMode="auto">
          <a:xfrm>
            <a:off x="4021138" y="1209675"/>
            <a:ext cx="2244725" cy="1389063"/>
            <a:chOff x="4021" y="668"/>
            <a:chExt cx="1414" cy="875"/>
          </a:xfrm>
        </p:grpSpPr>
        <p:pic>
          <p:nvPicPr>
            <p:cNvPr id="17430" name="Picture 428" descr="lamr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31" name="Text Box 429"/>
            <p:cNvSpPr txBox="1">
              <a:spLocks noChangeArrowheads="1"/>
            </p:cNvSpPr>
            <p:nvPr/>
          </p:nvSpPr>
          <p:spPr bwMode="auto">
            <a:xfrm>
              <a:off x="4987" y="681"/>
              <a:ext cx="427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>
                  <a:latin typeface="Verdana" pitchFamily="34" charset="0"/>
                </a:rPr>
                <a:t>WIR</a:t>
              </a:r>
            </a:p>
          </p:txBody>
        </p:sp>
      </p:grpSp>
      <p:sp>
        <p:nvSpPr>
          <p:cNvPr id="17423" name="Text Box 430"/>
          <p:cNvSpPr txBox="1">
            <a:spLocks noChangeArrowheads="1"/>
          </p:cNvSpPr>
          <p:nvPr/>
        </p:nvSpPr>
        <p:spPr bwMode="auto">
          <a:xfrm>
            <a:off x="350838" y="2090738"/>
            <a:ext cx="1209675" cy="379412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>
                <a:solidFill>
                  <a:schemeClr val="bg1"/>
                </a:solidFill>
                <a:latin typeface="Verdana" pitchFamily="34" charset="0"/>
              </a:rPr>
              <a:t>Lieferant</a:t>
            </a:r>
          </a:p>
        </p:txBody>
      </p:sp>
      <p:pic>
        <p:nvPicPr>
          <p:cNvPr id="17424" name="Picture 431" descr="rentner-mit-einkaufswa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1200150"/>
            <a:ext cx="13255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5" name="Text Box 432"/>
          <p:cNvSpPr txBox="1">
            <a:spLocks noChangeArrowheads="1"/>
          </p:cNvSpPr>
          <p:nvPr/>
        </p:nvSpPr>
        <p:spPr bwMode="auto">
          <a:xfrm>
            <a:off x="8575675" y="2633663"/>
            <a:ext cx="923925" cy="379412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>
                <a:latin typeface="Verdana" pitchFamily="34" charset="0"/>
              </a:rPr>
              <a:t>Kunde</a:t>
            </a:r>
          </a:p>
        </p:txBody>
      </p:sp>
      <p:sp>
        <p:nvSpPr>
          <p:cNvPr id="17426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17427" name="Grafik 8" descr="bauerpoint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Rectangle 2"/>
          <p:cNvSpPr>
            <a:spLocks noChangeArrowheads="1"/>
          </p:cNvSpPr>
          <p:nvPr/>
        </p:nvSpPr>
        <p:spPr bwMode="auto">
          <a:xfrm>
            <a:off x="5729288" y="3471863"/>
            <a:ext cx="2859087" cy="12144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35000"/>
              </a:lnSpc>
              <a:tabLst>
                <a:tab pos="1249363" algn="l"/>
              </a:tabLst>
            </a:pPr>
            <a:r>
              <a:rPr lang="de-DE">
                <a:solidFill>
                  <a:srgbClr val="FFFF00"/>
                </a:solidFill>
              </a:rPr>
              <a:t>:	                      </a:t>
            </a:r>
          </a:p>
          <a:p>
            <a:pPr>
              <a:lnSpc>
                <a:spcPct val="135000"/>
              </a:lnSpc>
              <a:tabLst>
                <a:tab pos="1249363" algn="l"/>
              </a:tabLst>
            </a:pPr>
            <a:endParaRPr lang="de-DE">
              <a:solidFill>
                <a:srgbClr val="FFFF00"/>
              </a:solidFill>
            </a:endParaRPr>
          </a:p>
          <a:p>
            <a:pPr>
              <a:lnSpc>
                <a:spcPct val="135000"/>
              </a:lnSpc>
              <a:tabLst>
                <a:tab pos="1249363" algn="l"/>
              </a:tabLst>
            </a:pPr>
            <a:endParaRPr lang="de-DE">
              <a:solidFill>
                <a:srgbClr val="FFFF00"/>
              </a:solidFill>
            </a:endParaRPr>
          </a:p>
        </p:txBody>
      </p:sp>
      <p:sp>
        <p:nvSpPr>
          <p:cNvPr id="17429" name="Rectangle 7"/>
          <p:cNvSpPr>
            <a:spLocks noChangeArrowheads="1"/>
          </p:cNvSpPr>
          <p:nvPr/>
        </p:nvSpPr>
        <p:spPr bwMode="auto">
          <a:xfrm>
            <a:off x="3336925" y="4857750"/>
            <a:ext cx="36131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de-DE" sz="1600">
                <a:solidFill>
                  <a:srgbClr val="990099"/>
                </a:solidFill>
              </a:rPr>
              <a:t>Verbindlichkeit gegenüber Finanzamt: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7" name="Rectangle 413"/>
          <p:cNvSpPr>
            <a:spLocks noChangeArrowheads="1"/>
          </p:cNvSpPr>
          <p:nvPr/>
        </p:nvSpPr>
        <p:spPr bwMode="auto">
          <a:xfrm>
            <a:off x="111125" y="133350"/>
            <a:ext cx="4389438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Steuereinnahmen 2012 – 1. Quartal</a:t>
            </a:r>
          </a:p>
        </p:txBody>
      </p:sp>
      <p:sp>
        <p:nvSpPr>
          <p:cNvPr id="19459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19460" name="Grafik 8" descr="bauerpoin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557213"/>
            <a:ext cx="6403975" cy="605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3"/>
          <p:cNvGraphicFramePr>
            <a:graphicFrameLocks/>
          </p:cNvGraphicFramePr>
          <p:nvPr/>
        </p:nvGraphicFramePr>
        <p:xfrm>
          <a:off x="12700" y="0"/>
          <a:ext cx="9893300" cy="684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GALLERY" r:id="rId4" imgW="3371754" imgH="3609911" progId="GALLERYClipart">
                  <p:embed/>
                </p:oleObj>
              </mc:Choice>
              <mc:Fallback>
                <p:oleObj name="GALLERY" r:id="rId4" imgW="3371754" imgH="3609911" progId="GALLERYClipart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" y="0"/>
                        <a:ext cx="9893300" cy="684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0" name="AutoShape 4"/>
          <p:cNvSpPr>
            <a:spLocks noChangeArrowheads="1"/>
          </p:cNvSpPr>
          <p:nvPr/>
        </p:nvSpPr>
        <p:spPr bwMode="auto">
          <a:xfrm>
            <a:off x="4618038" y="2047875"/>
            <a:ext cx="2505075" cy="685800"/>
          </a:xfrm>
          <a:prstGeom prst="roundRect">
            <a:avLst>
              <a:gd name="adj" fmla="val 12495"/>
            </a:avLst>
          </a:prstGeom>
          <a:solidFill>
            <a:srgbClr val="CC99FF"/>
          </a:solidFill>
          <a:ln w="12700">
            <a:solidFill>
              <a:srgbClr val="8901F3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r>
              <a:rPr lang="de-DE" sz="4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Umsätze</a:t>
            </a: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2890838" y="3302000"/>
            <a:ext cx="2505075" cy="803275"/>
          </a:xfrm>
          <a:prstGeom prst="roundRect">
            <a:avLst>
              <a:gd name="adj" fmla="val 12495"/>
            </a:avLst>
          </a:prstGeom>
          <a:solidFill>
            <a:srgbClr val="CC99FF"/>
          </a:solidFill>
          <a:ln w="12700">
            <a:solidFill>
              <a:srgbClr val="8901F3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lnSpc>
                <a:spcPct val="80000"/>
              </a:lnSpc>
              <a:defRPr/>
            </a:pPr>
            <a:r>
              <a:rPr lang="de-DE" sz="2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steuerbare</a:t>
            </a:r>
          </a:p>
          <a:p>
            <a:pPr algn="ctr">
              <a:lnSpc>
                <a:spcPct val="80000"/>
              </a:lnSpc>
              <a:defRPr/>
            </a:pPr>
            <a:r>
              <a:rPr lang="de-DE" sz="2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Umsätze</a:t>
            </a:r>
          </a:p>
        </p:txBody>
      </p:sp>
      <p:sp>
        <p:nvSpPr>
          <p:cNvPr id="70662" name="AutoShape 6"/>
          <p:cNvSpPr>
            <a:spLocks noChangeArrowheads="1"/>
          </p:cNvSpPr>
          <p:nvPr/>
        </p:nvSpPr>
        <p:spPr bwMode="auto">
          <a:xfrm>
            <a:off x="6364288" y="3303588"/>
            <a:ext cx="2665412" cy="801687"/>
          </a:xfrm>
          <a:prstGeom prst="roundRect">
            <a:avLst>
              <a:gd name="adj" fmla="val 12495"/>
            </a:avLst>
          </a:prstGeom>
          <a:solidFill>
            <a:srgbClr val="CC99FF"/>
          </a:solidFill>
          <a:ln w="12700">
            <a:solidFill>
              <a:srgbClr val="8901F3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lnSpc>
                <a:spcPct val="80000"/>
              </a:lnSpc>
              <a:defRPr/>
            </a:pPr>
            <a:r>
              <a:rPr lang="de-DE" sz="2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nicht steuerbare</a:t>
            </a:r>
          </a:p>
          <a:p>
            <a:pPr algn="ctr">
              <a:lnSpc>
                <a:spcPct val="80000"/>
              </a:lnSpc>
              <a:defRPr/>
            </a:pPr>
            <a:r>
              <a:rPr lang="de-DE" sz="2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Umsätze</a:t>
            </a:r>
          </a:p>
        </p:txBody>
      </p:sp>
      <p:sp>
        <p:nvSpPr>
          <p:cNvPr id="70663" name="AutoShape 7"/>
          <p:cNvSpPr>
            <a:spLocks noChangeArrowheads="1"/>
          </p:cNvSpPr>
          <p:nvPr/>
        </p:nvSpPr>
        <p:spPr bwMode="auto">
          <a:xfrm>
            <a:off x="4613275" y="4557713"/>
            <a:ext cx="2505075" cy="793750"/>
          </a:xfrm>
          <a:prstGeom prst="roundRect">
            <a:avLst>
              <a:gd name="adj" fmla="val 12495"/>
            </a:avLst>
          </a:prstGeom>
          <a:solidFill>
            <a:srgbClr val="CC99FF"/>
          </a:solidFill>
          <a:ln w="12700">
            <a:solidFill>
              <a:srgbClr val="8901F3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lnSpc>
                <a:spcPct val="80000"/>
              </a:lnSpc>
              <a:defRPr/>
            </a:pPr>
            <a:r>
              <a:rPr lang="de-DE" sz="2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steuerfreie</a:t>
            </a:r>
          </a:p>
          <a:p>
            <a:pPr algn="ctr">
              <a:lnSpc>
                <a:spcPct val="80000"/>
              </a:lnSpc>
              <a:defRPr/>
            </a:pPr>
            <a:r>
              <a:rPr lang="de-DE" sz="2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Umsätze</a:t>
            </a:r>
          </a:p>
        </p:txBody>
      </p:sp>
      <p:sp>
        <p:nvSpPr>
          <p:cNvPr id="20487" name="Line 8"/>
          <p:cNvSpPr>
            <a:spLocks noChangeShapeType="1"/>
          </p:cNvSpPr>
          <p:nvPr/>
        </p:nvSpPr>
        <p:spPr bwMode="auto">
          <a:xfrm>
            <a:off x="5884863" y="2760663"/>
            <a:ext cx="0" cy="360362"/>
          </a:xfrm>
          <a:prstGeom prst="line">
            <a:avLst/>
          </a:prstGeom>
          <a:noFill/>
          <a:ln w="12700">
            <a:solidFill>
              <a:srgbClr val="8901F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88" name="Line 9"/>
          <p:cNvSpPr>
            <a:spLocks noChangeShapeType="1"/>
          </p:cNvSpPr>
          <p:nvPr/>
        </p:nvSpPr>
        <p:spPr bwMode="auto">
          <a:xfrm flipV="1">
            <a:off x="4149725" y="3143250"/>
            <a:ext cx="0" cy="149225"/>
          </a:xfrm>
          <a:prstGeom prst="line">
            <a:avLst/>
          </a:prstGeom>
          <a:noFill/>
          <a:ln w="12700">
            <a:solidFill>
              <a:srgbClr val="8901F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>
            <a:off x="4149725" y="3143250"/>
            <a:ext cx="3471863" cy="0"/>
          </a:xfrm>
          <a:prstGeom prst="line">
            <a:avLst/>
          </a:prstGeom>
          <a:noFill/>
          <a:ln w="12700">
            <a:solidFill>
              <a:srgbClr val="8901F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90" name="Line 11"/>
          <p:cNvSpPr>
            <a:spLocks noChangeShapeType="1"/>
          </p:cNvSpPr>
          <p:nvPr/>
        </p:nvSpPr>
        <p:spPr bwMode="auto">
          <a:xfrm flipV="1">
            <a:off x="7624763" y="3151188"/>
            <a:ext cx="0" cy="149225"/>
          </a:xfrm>
          <a:prstGeom prst="line">
            <a:avLst/>
          </a:prstGeom>
          <a:noFill/>
          <a:ln w="12700">
            <a:solidFill>
              <a:srgbClr val="8901F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91" name="Line 12"/>
          <p:cNvSpPr>
            <a:spLocks noChangeShapeType="1"/>
          </p:cNvSpPr>
          <p:nvPr/>
        </p:nvSpPr>
        <p:spPr bwMode="auto">
          <a:xfrm>
            <a:off x="4152900" y="3992563"/>
            <a:ext cx="0" cy="360362"/>
          </a:xfrm>
          <a:prstGeom prst="line">
            <a:avLst/>
          </a:prstGeom>
          <a:noFill/>
          <a:ln w="12700">
            <a:solidFill>
              <a:srgbClr val="8901F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92" name="Line 13"/>
          <p:cNvSpPr>
            <a:spLocks noChangeShapeType="1"/>
          </p:cNvSpPr>
          <p:nvPr/>
        </p:nvSpPr>
        <p:spPr bwMode="auto">
          <a:xfrm>
            <a:off x="2419350" y="4375150"/>
            <a:ext cx="3471863" cy="0"/>
          </a:xfrm>
          <a:prstGeom prst="line">
            <a:avLst/>
          </a:prstGeom>
          <a:noFill/>
          <a:ln w="12700">
            <a:solidFill>
              <a:srgbClr val="8901F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93" name="Line 14"/>
          <p:cNvSpPr>
            <a:spLocks noChangeShapeType="1"/>
          </p:cNvSpPr>
          <p:nvPr/>
        </p:nvSpPr>
        <p:spPr bwMode="auto">
          <a:xfrm flipV="1">
            <a:off x="5894388" y="4379913"/>
            <a:ext cx="0" cy="149225"/>
          </a:xfrm>
          <a:prstGeom prst="line">
            <a:avLst/>
          </a:prstGeom>
          <a:noFill/>
          <a:ln w="12700">
            <a:solidFill>
              <a:srgbClr val="8901F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0494" name="Line 15"/>
          <p:cNvSpPr>
            <a:spLocks noChangeShapeType="1"/>
          </p:cNvSpPr>
          <p:nvPr/>
        </p:nvSpPr>
        <p:spPr bwMode="auto">
          <a:xfrm>
            <a:off x="2414588" y="4392613"/>
            <a:ext cx="0" cy="233362"/>
          </a:xfrm>
          <a:prstGeom prst="line">
            <a:avLst/>
          </a:prstGeom>
          <a:noFill/>
          <a:ln w="12700">
            <a:solidFill>
              <a:srgbClr val="8901F3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70672" name="AutoShape 16"/>
          <p:cNvSpPr>
            <a:spLocks noChangeArrowheads="1"/>
          </p:cNvSpPr>
          <p:nvPr/>
        </p:nvSpPr>
        <p:spPr bwMode="auto">
          <a:xfrm>
            <a:off x="1130300" y="4552950"/>
            <a:ext cx="2505075" cy="774700"/>
          </a:xfrm>
          <a:prstGeom prst="roundRect">
            <a:avLst>
              <a:gd name="adj" fmla="val 12495"/>
            </a:avLst>
          </a:prstGeom>
          <a:solidFill>
            <a:srgbClr val="CC99FF"/>
          </a:solidFill>
          <a:ln w="12700">
            <a:solidFill>
              <a:srgbClr val="8901F3"/>
            </a:solidFill>
            <a:round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lnSpc>
                <a:spcPct val="80000"/>
              </a:lnSpc>
              <a:defRPr/>
            </a:pPr>
            <a:r>
              <a:rPr lang="de-DE" sz="2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steuerpflichtige</a:t>
            </a:r>
          </a:p>
          <a:p>
            <a:pPr algn="ctr">
              <a:lnSpc>
                <a:spcPct val="80000"/>
              </a:lnSpc>
              <a:defRPr/>
            </a:pPr>
            <a:r>
              <a:rPr lang="de-DE" sz="28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Umsätze</a:t>
            </a:r>
          </a:p>
        </p:txBody>
      </p:sp>
      <p:sp>
        <p:nvSpPr>
          <p:cNvPr id="70681" name="Rectangle 25"/>
          <p:cNvSpPr>
            <a:spLocks noChangeArrowheads="1"/>
          </p:cNvSpPr>
          <p:nvPr/>
        </p:nvSpPr>
        <p:spPr bwMode="auto">
          <a:xfrm>
            <a:off x="111125" y="133350"/>
            <a:ext cx="22209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Die Umsatzsteuer</a:t>
            </a:r>
          </a:p>
        </p:txBody>
      </p:sp>
      <p:sp>
        <p:nvSpPr>
          <p:cNvPr id="20497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20498" name="Grafik 8" descr="bauerpoint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21"/>
          <p:cNvSpPr>
            <a:spLocks noChangeArrowheads="1"/>
          </p:cNvSpPr>
          <p:nvPr/>
        </p:nvSpPr>
        <p:spPr bwMode="auto">
          <a:xfrm>
            <a:off x="76200" y="825500"/>
            <a:ext cx="6388100" cy="20701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2417763" y="3375025"/>
            <a:ext cx="1327150" cy="366713"/>
          </a:xfrm>
          <a:prstGeom prst="rect">
            <a:avLst/>
          </a:prstGeom>
          <a:solidFill>
            <a:srgbClr val="F39F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de-DE"/>
              <a:t>Wir zahlen:</a:t>
            </a:r>
          </a:p>
        </p:txBody>
      </p:sp>
      <p:sp>
        <p:nvSpPr>
          <p:cNvPr id="21508" name="Rectangle 8"/>
          <p:cNvSpPr>
            <a:spLocks noChangeArrowheads="1"/>
          </p:cNvSpPr>
          <p:nvPr/>
        </p:nvSpPr>
        <p:spPr bwMode="auto">
          <a:xfrm>
            <a:off x="3814763" y="3365500"/>
            <a:ext cx="2813050" cy="1219200"/>
          </a:xfrm>
          <a:prstGeom prst="rect">
            <a:avLst/>
          </a:prstGeom>
          <a:solidFill>
            <a:schemeClr val="bg1"/>
          </a:solidFill>
          <a:ln w="12700">
            <a:solidFill>
              <a:srgbClr val="990099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35000"/>
              </a:lnSpc>
              <a:tabLst>
                <a:tab pos="1249363" algn="l"/>
              </a:tabLst>
            </a:pPr>
            <a:r>
              <a:rPr lang="de-DE"/>
              <a:t>Ware:		1.000,--</a:t>
            </a:r>
          </a:p>
          <a:p>
            <a:pPr>
              <a:lnSpc>
                <a:spcPct val="135000"/>
              </a:lnSpc>
              <a:tabLst>
                <a:tab pos="1249363" algn="l"/>
              </a:tabLst>
            </a:pPr>
            <a:r>
              <a:rPr lang="de-DE"/>
              <a:t>Vorsteuer 20 %:	   200,--</a:t>
            </a:r>
          </a:p>
          <a:p>
            <a:pPr>
              <a:lnSpc>
                <a:spcPct val="135000"/>
              </a:lnSpc>
              <a:tabLst>
                <a:tab pos="1249363" algn="l"/>
              </a:tabLst>
            </a:pPr>
            <a:r>
              <a:rPr lang="de-DE"/>
              <a:t>Betrag:		1.200,--</a:t>
            </a:r>
          </a:p>
        </p:txBody>
      </p:sp>
      <p:sp>
        <p:nvSpPr>
          <p:cNvPr id="21509" name="Line 9"/>
          <p:cNvSpPr>
            <a:spLocks noChangeShapeType="1"/>
          </p:cNvSpPr>
          <p:nvPr/>
        </p:nvSpPr>
        <p:spPr bwMode="auto">
          <a:xfrm>
            <a:off x="3851275" y="4179888"/>
            <a:ext cx="26241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1510" name="Line 10"/>
          <p:cNvSpPr>
            <a:spLocks noChangeShapeType="1"/>
          </p:cNvSpPr>
          <p:nvPr/>
        </p:nvSpPr>
        <p:spPr bwMode="auto">
          <a:xfrm>
            <a:off x="3859213" y="4538663"/>
            <a:ext cx="2624137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1511" name="AutoShape 11"/>
          <p:cNvSpPr>
            <a:spLocks noChangeArrowheads="1"/>
          </p:cNvSpPr>
          <p:nvPr/>
        </p:nvSpPr>
        <p:spPr bwMode="auto">
          <a:xfrm>
            <a:off x="4338638" y="4635500"/>
            <a:ext cx="1755775" cy="428625"/>
          </a:xfrm>
          <a:prstGeom prst="down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rgbClr val="9900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2573338" y="5021263"/>
            <a:ext cx="52451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de-DE" sz="240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Forderung</a:t>
            </a:r>
            <a:endParaRPr lang="de-DE">
              <a:solidFill>
                <a:srgbClr val="DC0081"/>
              </a:solidFill>
            </a:endParaRPr>
          </a:p>
          <a:p>
            <a:pPr algn="ctr">
              <a:defRPr/>
            </a:pPr>
            <a:r>
              <a:rPr lang="de-DE">
                <a:solidFill>
                  <a:srgbClr val="DC0081"/>
                </a:solidFill>
              </a:rPr>
              <a:t> </a:t>
            </a:r>
            <a:r>
              <a:rPr lang="de-DE">
                <a:solidFill>
                  <a:srgbClr val="990099"/>
                </a:solidFill>
              </a:rPr>
              <a:t>an das Finanzamt: 200,-- = Forderungskonto (2..)</a:t>
            </a:r>
          </a:p>
        </p:txBody>
      </p:sp>
      <p:sp>
        <p:nvSpPr>
          <p:cNvPr id="21513" name="Rectangle 13"/>
          <p:cNvSpPr>
            <a:spLocks noChangeArrowheads="1"/>
          </p:cNvSpPr>
          <p:nvPr/>
        </p:nvSpPr>
        <p:spPr bwMode="auto">
          <a:xfrm>
            <a:off x="2933700" y="5778500"/>
            <a:ext cx="4579938" cy="835025"/>
          </a:xfrm>
          <a:prstGeom prst="rect">
            <a:avLst/>
          </a:prstGeom>
          <a:solidFill>
            <a:schemeClr val="bg1"/>
          </a:solidFill>
          <a:ln w="9525">
            <a:solidFill>
              <a:srgbClr val="FF99CC"/>
            </a:solidFill>
            <a:miter lim="800000"/>
            <a:headEnd/>
            <a:tailEnd/>
          </a:ln>
          <a:effectLst>
            <a:outerShdw dist="107763" dir="2700000" algn="ctr" rotWithShape="0">
              <a:srgbClr val="990099"/>
            </a:outerShdw>
          </a:effec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  <a:tab pos="2286000" algn="l"/>
              </a:tabLst>
            </a:pPr>
            <a:r>
              <a:rPr lang="de-DE" sz="1600"/>
              <a:t>5010 HW-Einsatz	1.000,--</a:t>
            </a:r>
          </a:p>
          <a:p>
            <a:pPr>
              <a:tabLst>
                <a:tab pos="666750" algn="l"/>
                <a:tab pos="2286000" algn="l"/>
              </a:tabLst>
            </a:pPr>
            <a:r>
              <a:rPr lang="de-DE" sz="1600" b="1"/>
              <a:t>2500 Vorsteuer	   200,--</a:t>
            </a:r>
          </a:p>
          <a:p>
            <a:pPr>
              <a:tabLst>
                <a:tab pos="666750" algn="l"/>
                <a:tab pos="2286000" algn="l"/>
              </a:tabLst>
            </a:pPr>
            <a:r>
              <a:rPr lang="de-DE" sz="1600" b="1"/>
              <a:t>	</a:t>
            </a:r>
            <a:r>
              <a:rPr lang="de-DE" sz="1600"/>
              <a:t>an     3300 (2800...)		1.200,--</a:t>
            </a:r>
          </a:p>
        </p:txBody>
      </p:sp>
      <p:sp>
        <p:nvSpPr>
          <p:cNvPr id="64911" name="Rectangle 399"/>
          <p:cNvSpPr>
            <a:spLocks noChangeArrowheads="1"/>
          </p:cNvSpPr>
          <p:nvPr/>
        </p:nvSpPr>
        <p:spPr bwMode="auto">
          <a:xfrm>
            <a:off x="111125" y="133350"/>
            <a:ext cx="1755775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Die Vorsteuer</a:t>
            </a:r>
          </a:p>
        </p:txBody>
      </p:sp>
      <p:sp>
        <p:nvSpPr>
          <p:cNvPr id="64915" name="AutoShape 403"/>
          <p:cNvSpPr>
            <a:spLocks noChangeArrowheads="1"/>
          </p:cNvSpPr>
          <p:nvPr/>
        </p:nvSpPr>
        <p:spPr bwMode="auto">
          <a:xfrm>
            <a:off x="2227263" y="909638"/>
            <a:ext cx="1574800" cy="882650"/>
          </a:xfrm>
          <a:prstGeom prst="down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rgbClr val="9900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de-DE" sz="1600"/>
          </a:p>
          <a:p>
            <a:pPr algn="ctr"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Vor-</a:t>
            </a:r>
          </a:p>
          <a:p>
            <a:pPr algn="ctr"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steuer</a:t>
            </a:r>
          </a:p>
        </p:txBody>
      </p:sp>
      <p:sp>
        <p:nvSpPr>
          <p:cNvPr id="21516" name="AutoShape 410"/>
          <p:cNvSpPr>
            <a:spLocks noChangeArrowheads="1"/>
          </p:cNvSpPr>
          <p:nvPr/>
        </p:nvSpPr>
        <p:spPr bwMode="auto">
          <a:xfrm>
            <a:off x="2117725" y="2244725"/>
            <a:ext cx="1666875" cy="595313"/>
          </a:xfrm>
          <a:prstGeom prst="rightArrow">
            <a:avLst>
              <a:gd name="adj1" fmla="val 50000"/>
              <a:gd name="adj2" fmla="val 140013"/>
            </a:avLst>
          </a:prstGeom>
          <a:gradFill rotWithShape="0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1517" name="AutoShape 411"/>
          <p:cNvSpPr>
            <a:spLocks noChangeArrowheads="1"/>
          </p:cNvSpPr>
          <p:nvPr/>
        </p:nvSpPr>
        <p:spPr bwMode="auto">
          <a:xfrm>
            <a:off x="6175375" y="2244725"/>
            <a:ext cx="1666875" cy="595313"/>
          </a:xfrm>
          <a:prstGeom prst="rightArrow">
            <a:avLst>
              <a:gd name="adj1" fmla="val 50000"/>
              <a:gd name="adj2" fmla="val 140013"/>
            </a:avLst>
          </a:prstGeom>
          <a:gradFill rotWithShape="0">
            <a:gsLst>
              <a:gs pos="0">
                <a:schemeClr val="bg1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1518" name="Rectangle 412"/>
          <p:cNvSpPr>
            <a:spLocks noChangeArrowheads="1"/>
          </p:cNvSpPr>
          <p:nvPr/>
        </p:nvSpPr>
        <p:spPr bwMode="auto">
          <a:xfrm>
            <a:off x="2190750" y="1954213"/>
            <a:ext cx="1771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de-DE">
                <a:latin typeface="Verdana" pitchFamily="34" charset="0"/>
              </a:rPr>
              <a:t>Wareneinkauf</a:t>
            </a:r>
          </a:p>
        </p:txBody>
      </p:sp>
      <p:sp>
        <p:nvSpPr>
          <p:cNvPr id="21519" name="Rectangle 413"/>
          <p:cNvSpPr>
            <a:spLocks noChangeArrowheads="1"/>
          </p:cNvSpPr>
          <p:nvPr/>
        </p:nvSpPr>
        <p:spPr bwMode="auto">
          <a:xfrm>
            <a:off x="6434138" y="1957388"/>
            <a:ext cx="1719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de-DE">
                <a:latin typeface="Verdana" pitchFamily="34" charset="0"/>
              </a:rPr>
              <a:t>Warenverlauf</a:t>
            </a:r>
          </a:p>
        </p:txBody>
      </p:sp>
      <p:pic>
        <p:nvPicPr>
          <p:cNvPr id="21520" name="Picture 414" descr="Lieferant Ko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169988"/>
            <a:ext cx="18526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21" name="Group 415"/>
          <p:cNvGrpSpPr>
            <a:grpSpLocks/>
          </p:cNvGrpSpPr>
          <p:nvPr/>
        </p:nvGrpSpPr>
        <p:grpSpPr bwMode="auto">
          <a:xfrm>
            <a:off x="4021138" y="1209675"/>
            <a:ext cx="2244725" cy="1389063"/>
            <a:chOff x="4021" y="668"/>
            <a:chExt cx="1414" cy="875"/>
          </a:xfrm>
        </p:grpSpPr>
        <p:pic>
          <p:nvPicPr>
            <p:cNvPr id="21527" name="Picture 416" descr="lamr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8" name="Text Box 417"/>
            <p:cNvSpPr txBox="1">
              <a:spLocks noChangeArrowheads="1"/>
            </p:cNvSpPr>
            <p:nvPr/>
          </p:nvSpPr>
          <p:spPr bwMode="auto">
            <a:xfrm>
              <a:off x="4987" y="681"/>
              <a:ext cx="427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>
                  <a:latin typeface="Verdana" pitchFamily="34" charset="0"/>
                </a:rPr>
                <a:t>WIR</a:t>
              </a:r>
            </a:p>
          </p:txBody>
        </p:sp>
      </p:grpSp>
      <p:sp>
        <p:nvSpPr>
          <p:cNvPr id="21522" name="Text Box 418"/>
          <p:cNvSpPr txBox="1">
            <a:spLocks noChangeArrowheads="1"/>
          </p:cNvSpPr>
          <p:nvPr/>
        </p:nvSpPr>
        <p:spPr bwMode="auto">
          <a:xfrm>
            <a:off x="350838" y="2090738"/>
            <a:ext cx="1209675" cy="379412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>
                <a:solidFill>
                  <a:schemeClr val="bg1"/>
                </a:solidFill>
                <a:latin typeface="Verdana" pitchFamily="34" charset="0"/>
              </a:rPr>
              <a:t>Lieferant</a:t>
            </a:r>
          </a:p>
        </p:txBody>
      </p:sp>
      <p:pic>
        <p:nvPicPr>
          <p:cNvPr id="21523" name="Picture 419" descr="rentner-mit-einkaufswa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1200150"/>
            <a:ext cx="13255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4" name="Text Box 420"/>
          <p:cNvSpPr txBox="1">
            <a:spLocks noChangeArrowheads="1"/>
          </p:cNvSpPr>
          <p:nvPr/>
        </p:nvSpPr>
        <p:spPr bwMode="auto">
          <a:xfrm>
            <a:off x="8575675" y="2633663"/>
            <a:ext cx="923925" cy="379412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>
                <a:latin typeface="Verdana" pitchFamily="34" charset="0"/>
              </a:rPr>
              <a:t>Kunde</a:t>
            </a:r>
          </a:p>
        </p:txBody>
      </p:sp>
      <p:sp>
        <p:nvSpPr>
          <p:cNvPr id="21525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21526" name="Grafik 8" descr="bauerpoint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ChangeArrowheads="1"/>
          </p:cNvSpPr>
          <p:nvPr/>
        </p:nvSpPr>
        <p:spPr bwMode="auto">
          <a:xfrm>
            <a:off x="6451600" y="3313113"/>
            <a:ext cx="1479550" cy="4635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35000"/>
              </a:lnSpc>
              <a:tabLst>
                <a:tab pos="1249363" algn="l"/>
              </a:tabLst>
            </a:pPr>
            <a:r>
              <a:rPr lang="de-DE"/>
              <a:t>Wir erhalten:</a:t>
            </a:r>
          </a:p>
        </p:txBody>
      </p:sp>
      <p:sp>
        <p:nvSpPr>
          <p:cNvPr id="22531" name="Rectangle 9"/>
          <p:cNvSpPr>
            <a:spLocks noChangeArrowheads="1"/>
          </p:cNvSpPr>
          <p:nvPr/>
        </p:nvSpPr>
        <p:spPr bwMode="auto">
          <a:xfrm>
            <a:off x="3540125" y="3324225"/>
            <a:ext cx="2813050" cy="1219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35000"/>
              </a:lnSpc>
              <a:tabLst>
                <a:tab pos="1249363" algn="l"/>
              </a:tabLst>
            </a:pPr>
            <a:r>
              <a:rPr lang="de-DE"/>
              <a:t>Ware:		2.000,--</a:t>
            </a:r>
          </a:p>
          <a:p>
            <a:pPr>
              <a:lnSpc>
                <a:spcPct val="135000"/>
              </a:lnSpc>
              <a:tabLst>
                <a:tab pos="1249363" algn="l"/>
              </a:tabLst>
            </a:pPr>
            <a:r>
              <a:rPr lang="de-DE"/>
              <a:t>Umsatzst. 20 %:	   400,--</a:t>
            </a:r>
          </a:p>
          <a:p>
            <a:pPr>
              <a:lnSpc>
                <a:spcPct val="135000"/>
              </a:lnSpc>
              <a:tabLst>
                <a:tab pos="1249363" algn="l"/>
              </a:tabLst>
            </a:pPr>
            <a:r>
              <a:rPr lang="de-DE"/>
              <a:t>Betrag:		2.400,--</a:t>
            </a:r>
          </a:p>
        </p:txBody>
      </p:sp>
      <p:sp>
        <p:nvSpPr>
          <p:cNvPr id="22532" name="Line 10"/>
          <p:cNvSpPr>
            <a:spLocks noChangeShapeType="1"/>
          </p:cNvSpPr>
          <p:nvPr/>
        </p:nvSpPr>
        <p:spPr bwMode="auto">
          <a:xfrm>
            <a:off x="3592513" y="4138613"/>
            <a:ext cx="26241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33" name="Line 11"/>
          <p:cNvSpPr>
            <a:spLocks noChangeShapeType="1"/>
          </p:cNvSpPr>
          <p:nvPr/>
        </p:nvSpPr>
        <p:spPr bwMode="auto">
          <a:xfrm>
            <a:off x="3600450" y="4497388"/>
            <a:ext cx="26241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6572" name="Rectangle 12"/>
          <p:cNvSpPr>
            <a:spLocks noChangeArrowheads="1"/>
          </p:cNvSpPr>
          <p:nvPr/>
        </p:nvSpPr>
        <p:spPr bwMode="auto">
          <a:xfrm>
            <a:off x="1936750" y="5103813"/>
            <a:ext cx="61341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>
              <a:defRPr/>
            </a:pPr>
            <a:r>
              <a:rPr lang="de-DE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Verbindlichkeit</a:t>
            </a:r>
          </a:p>
          <a:p>
            <a:pPr algn="ctr">
              <a:defRPr/>
            </a:pPr>
            <a:r>
              <a:rPr lang="de-DE" sz="1700" dirty="0">
                <a:solidFill>
                  <a:schemeClr val="accent1"/>
                </a:solidFill>
              </a:rPr>
              <a:t>gegenüber d. Finanzamt: 400,-- = </a:t>
            </a:r>
            <a:r>
              <a:rPr lang="de-DE" sz="1700" dirty="0" err="1">
                <a:solidFill>
                  <a:schemeClr val="accent1"/>
                </a:solidFill>
              </a:rPr>
              <a:t>Verbindlichkeitenkonto</a:t>
            </a:r>
            <a:r>
              <a:rPr lang="de-DE" sz="1700" dirty="0">
                <a:solidFill>
                  <a:schemeClr val="accent1"/>
                </a:solidFill>
              </a:rPr>
              <a:t> (3..)</a:t>
            </a:r>
          </a:p>
        </p:txBody>
      </p:sp>
      <p:sp>
        <p:nvSpPr>
          <p:cNvPr id="22535" name="Rectangle 13"/>
          <p:cNvSpPr>
            <a:spLocks noChangeArrowheads="1"/>
          </p:cNvSpPr>
          <p:nvPr/>
        </p:nvSpPr>
        <p:spPr bwMode="auto">
          <a:xfrm>
            <a:off x="2168525" y="5853113"/>
            <a:ext cx="5562600" cy="825500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107763" dir="2700000" algn="ctr" rotWithShape="0">
              <a:srgbClr val="00279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tabLst>
                <a:tab pos="666750" algn="l"/>
              </a:tabLst>
            </a:pPr>
            <a:r>
              <a:rPr lang="de-DE" sz="1600"/>
              <a:t>2000 (2800...)                         2.400,--</a:t>
            </a:r>
          </a:p>
          <a:p>
            <a:pPr>
              <a:tabLst>
                <a:tab pos="666750" algn="l"/>
              </a:tabLst>
            </a:pPr>
            <a:r>
              <a:rPr lang="de-DE" sz="1600"/>
              <a:t>	an	 4000 HW-Erlöse  		2.000,--</a:t>
            </a:r>
          </a:p>
          <a:p>
            <a:pPr>
              <a:tabLst>
                <a:tab pos="666750" algn="l"/>
              </a:tabLst>
            </a:pPr>
            <a:r>
              <a:rPr lang="de-DE" sz="1600"/>
              <a:t>		 </a:t>
            </a:r>
            <a:r>
              <a:rPr lang="de-DE" sz="1600" b="1"/>
              <a:t>3500 UST	              	   400,--</a:t>
            </a:r>
          </a:p>
        </p:txBody>
      </p:sp>
      <p:sp>
        <p:nvSpPr>
          <p:cNvPr id="22536" name="AutoShape 14"/>
          <p:cNvSpPr>
            <a:spLocks noChangeArrowheads="1"/>
          </p:cNvSpPr>
          <p:nvPr/>
        </p:nvSpPr>
        <p:spPr bwMode="auto">
          <a:xfrm>
            <a:off x="4122738" y="4592638"/>
            <a:ext cx="1755775" cy="471487"/>
          </a:xfrm>
          <a:prstGeom prst="down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6961" name="Rectangle 401"/>
          <p:cNvSpPr>
            <a:spLocks noChangeArrowheads="1"/>
          </p:cNvSpPr>
          <p:nvPr/>
        </p:nvSpPr>
        <p:spPr bwMode="auto">
          <a:xfrm>
            <a:off x="111125" y="133350"/>
            <a:ext cx="2220913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Die Umsatzsteuer</a:t>
            </a:r>
          </a:p>
        </p:txBody>
      </p:sp>
      <p:sp>
        <p:nvSpPr>
          <p:cNvPr id="22538" name="Rectangle 405"/>
          <p:cNvSpPr>
            <a:spLocks noChangeArrowheads="1"/>
          </p:cNvSpPr>
          <p:nvPr/>
        </p:nvSpPr>
        <p:spPr bwMode="auto">
          <a:xfrm>
            <a:off x="3810000" y="825500"/>
            <a:ext cx="5892800" cy="22352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2539" name="AutoShape 407"/>
          <p:cNvSpPr>
            <a:spLocks noChangeArrowheads="1"/>
          </p:cNvSpPr>
          <p:nvPr/>
        </p:nvSpPr>
        <p:spPr bwMode="auto">
          <a:xfrm>
            <a:off x="2117725" y="2244725"/>
            <a:ext cx="1666875" cy="595313"/>
          </a:xfrm>
          <a:prstGeom prst="rightArrow">
            <a:avLst>
              <a:gd name="adj1" fmla="val 50000"/>
              <a:gd name="adj2" fmla="val 140013"/>
            </a:avLst>
          </a:prstGeom>
          <a:gradFill rotWithShape="0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40" name="AutoShape 408"/>
          <p:cNvSpPr>
            <a:spLocks noChangeArrowheads="1"/>
          </p:cNvSpPr>
          <p:nvPr/>
        </p:nvSpPr>
        <p:spPr bwMode="auto">
          <a:xfrm>
            <a:off x="6175375" y="2244725"/>
            <a:ext cx="1666875" cy="595313"/>
          </a:xfrm>
          <a:prstGeom prst="rightArrow">
            <a:avLst>
              <a:gd name="adj1" fmla="val 50000"/>
              <a:gd name="adj2" fmla="val 140013"/>
            </a:avLst>
          </a:prstGeom>
          <a:gradFill rotWithShape="0">
            <a:gsLst>
              <a:gs pos="0">
                <a:schemeClr val="bg1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2541" name="Rectangle 409"/>
          <p:cNvSpPr>
            <a:spLocks noChangeArrowheads="1"/>
          </p:cNvSpPr>
          <p:nvPr/>
        </p:nvSpPr>
        <p:spPr bwMode="auto">
          <a:xfrm>
            <a:off x="2089150" y="1954213"/>
            <a:ext cx="1771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de-DE">
                <a:latin typeface="Verdana" pitchFamily="34" charset="0"/>
              </a:rPr>
              <a:t>Wareneinkauf</a:t>
            </a:r>
          </a:p>
        </p:txBody>
      </p:sp>
      <p:sp>
        <p:nvSpPr>
          <p:cNvPr id="22542" name="Rectangle 410"/>
          <p:cNvSpPr>
            <a:spLocks noChangeArrowheads="1"/>
          </p:cNvSpPr>
          <p:nvPr/>
        </p:nvSpPr>
        <p:spPr bwMode="auto">
          <a:xfrm>
            <a:off x="6319838" y="1957388"/>
            <a:ext cx="179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de-DE">
                <a:latin typeface="Verdana" pitchFamily="34" charset="0"/>
              </a:rPr>
              <a:t>Warenverkauf</a:t>
            </a:r>
          </a:p>
        </p:txBody>
      </p:sp>
      <p:pic>
        <p:nvPicPr>
          <p:cNvPr id="22543" name="Picture 411" descr="Lieferant Ko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169988"/>
            <a:ext cx="18526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44" name="Group 412"/>
          <p:cNvGrpSpPr>
            <a:grpSpLocks/>
          </p:cNvGrpSpPr>
          <p:nvPr/>
        </p:nvGrpSpPr>
        <p:grpSpPr bwMode="auto">
          <a:xfrm>
            <a:off x="4021138" y="1209675"/>
            <a:ext cx="2244725" cy="1389063"/>
            <a:chOff x="4021" y="668"/>
            <a:chExt cx="1414" cy="875"/>
          </a:xfrm>
        </p:grpSpPr>
        <p:pic>
          <p:nvPicPr>
            <p:cNvPr id="22551" name="Picture 413" descr="lamr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2" name="Text Box 414"/>
            <p:cNvSpPr txBox="1">
              <a:spLocks noChangeArrowheads="1"/>
            </p:cNvSpPr>
            <p:nvPr/>
          </p:nvSpPr>
          <p:spPr bwMode="auto">
            <a:xfrm>
              <a:off x="4987" y="681"/>
              <a:ext cx="427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>
                  <a:latin typeface="Verdana" pitchFamily="34" charset="0"/>
                </a:rPr>
                <a:t>WIR</a:t>
              </a:r>
            </a:p>
          </p:txBody>
        </p:sp>
      </p:grpSp>
      <p:sp>
        <p:nvSpPr>
          <p:cNvPr id="22545" name="Text Box 415"/>
          <p:cNvSpPr txBox="1">
            <a:spLocks noChangeArrowheads="1"/>
          </p:cNvSpPr>
          <p:nvPr/>
        </p:nvSpPr>
        <p:spPr bwMode="auto">
          <a:xfrm>
            <a:off x="350838" y="2090738"/>
            <a:ext cx="1209675" cy="379412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>
                <a:solidFill>
                  <a:schemeClr val="bg1"/>
                </a:solidFill>
                <a:latin typeface="Verdana" pitchFamily="34" charset="0"/>
              </a:rPr>
              <a:t>Lieferant</a:t>
            </a:r>
          </a:p>
        </p:txBody>
      </p:sp>
      <p:pic>
        <p:nvPicPr>
          <p:cNvPr id="22546" name="Picture 416" descr="rentner-mit-einkaufswa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1200150"/>
            <a:ext cx="13255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7" name="Text Box 417"/>
          <p:cNvSpPr txBox="1">
            <a:spLocks noChangeArrowheads="1"/>
          </p:cNvSpPr>
          <p:nvPr/>
        </p:nvSpPr>
        <p:spPr bwMode="auto">
          <a:xfrm>
            <a:off x="8575675" y="2633663"/>
            <a:ext cx="923925" cy="379412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>
                <a:latin typeface="Verdana" pitchFamily="34" charset="0"/>
              </a:rPr>
              <a:t>Kunde</a:t>
            </a:r>
          </a:p>
        </p:txBody>
      </p:sp>
      <p:sp>
        <p:nvSpPr>
          <p:cNvPr id="66978" name="AutoShape 418"/>
          <p:cNvSpPr>
            <a:spLocks noChangeArrowheads="1"/>
          </p:cNvSpPr>
          <p:nvPr/>
        </p:nvSpPr>
        <p:spPr bwMode="auto">
          <a:xfrm>
            <a:off x="6283325" y="1022350"/>
            <a:ext cx="1574800" cy="882650"/>
          </a:xfrm>
          <a:prstGeom prst="down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de-DE" sz="1600"/>
          </a:p>
          <a:p>
            <a:pPr algn="ctr"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Umsatz-</a:t>
            </a:r>
          </a:p>
          <a:p>
            <a:pPr algn="ctr"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steuer</a:t>
            </a:r>
          </a:p>
        </p:txBody>
      </p:sp>
      <p:sp>
        <p:nvSpPr>
          <p:cNvPr id="22549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22550" name="Grafik 8" descr="bauerpoint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6"/>
          <p:cNvGraphicFramePr>
            <a:graphicFrameLocks/>
          </p:cNvGraphicFramePr>
          <p:nvPr/>
        </p:nvGraphicFramePr>
        <p:xfrm>
          <a:off x="5181600" y="4165600"/>
          <a:ext cx="3937000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GALLERY" r:id="rId4" imgW="3371754" imgH="3609911" progId="GALLERYClipart">
                  <p:embed/>
                </p:oleObj>
              </mc:Choice>
              <mc:Fallback>
                <p:oleObj name="GALLERY" r:id="rId4" imgW="3371754" imgH="3609911" progId="GALLERYClipart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165600"/>
                        <a:ext cx="3937000" cy="247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AutoShape 7"/>
          <p:cNvSpPr>
            <a:spLocks noChangeArrowheads="1"/>
          </p:cNvSpPr>
          <p:nvPr/>
        </p:nvSpPr>
        <p:spPr bwMode="auto">
          <a:xfrm>
            <a:off x="584200" y="2457450"/>
            <a:ext cx="1743075" cy="698500"/>
          </a:xfrm>
          <a:prstGeom prst="roundRect">
            <a:avLst>
              <a:gd name="adj" fmla="val 12495"/>
            </a:avLst>
          </a:prstGeom>
          <a:solidFill>
            <a:srgbClr val="D931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de-DE" sz="3200" b="1">
                <a:solidFill>
                  <a:srgbClr val="FAFD00"/>
                </a:solidFill>
              </a:rPr>
              <a:t>20 %</a:t>
            </a:r>
          </a:p>
        </p:txBody>
      </p:sp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439738" y="3284538"/>
            <a:ext cx="1927225" cy="915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de-DE"/>
              <a:t> Lieferungen</a:t>
            </a:r>
          </a:p>
          <a:p>
            <a:pPr>
              <a:buFontTx/>
              <a:buChar char="•"/>
            </a:pPr>
            <a:r>
              <a:rPr lang="de-DE"/>
              <a:t> Leistungen</a:t>
            </a:r>
          </a:p>
          <a:p>
            <a:pPr>
              <a:buFontTx/>
              <a:buChar char="•"/>
            </a:pPr>
            <a:r>
              <a:rPr lang="de-DE"/>
              <a:t> Eigenverbrauch</a:t>
            </a:r>
          </a:p>
        </p:txBody>
      </p: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2373313" y="3311525"/>
            <a:ext cx="2536825" cy="20145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de-DE"/>
              <a:t> Lebensmittel</a:t>
            </a:r>
          </a:p>
          <a:p>
            <a:pPr>
              <a:buFontTx/>
              <a:buChar char="•"/>
            </a:pPr>
            <a:r>
              <a:rPr lang="de-DE"/>
              <a:t> Land &amp; Forstwirt.</a:t>
            </a:r>
            <a:br>
              <a:rPr lang="de-DE"/>
            </a:br>
            <a:r>
              <a:rPr lang="de-DE"/>
              <a:t>  Produkte</a:t>
            </a:r>
          </a:p>
          <a:p>
            <a:pPr>
              <a:buFontTx/>
              <a:buChar char="•"/>
            </a:pPr>
            <a:r>
              <a:rPr lang="de-DE"/>
              <a:t> Buchhandel</a:t>
            </a:r>
          </a:p>
          <a:p>
            <a:pPr>
              <a:buFontTx/>
              <a:buChar char="•"/>
            </a:pPr>
            <a:r>
              <a:rPr lang="de-DE"/>
              <a:t> graph. Gewerbe</a:t>
            </a:r>
          </a:p>
          <a:p>
            <a:pPr>
              <a:buFontTx/>
              <a:buChar char="•"/>
            </a:pPr>
            <a:r>
              <a:rPr lang="de-DE"/>
              <a:t> Vermietung</a:t>
            </a:r>
          </a:p>
          <a:p>
            <a:pPr>
              <a:buFontTx/>
              <a:buChar char="•"/>
            </a:pPr>
            <a:r>
              <a:rPr lang="de-DE"/>
              <a:t> Personenbeförderung</a:t>
            </a:r>
          </a:p>
        </p:txBody>
      </p:sp>
      <p:sp>
        <p:nvSpPr>
          <p:cNvPr id="23558" name="AutoShape 10"/>
          <p:cNvSpPr>
            <a:spLocks noChangeArrowheads="1"/>
          </p:cNvSpPr>
          <p:nvPr/>
        </p:nvSpPr>
        <p:spPr bwMode="auto">
          <a:xfrm>
            <a:off x="234950" y="4257675"/>
            <a:ext cx="2497138" cy="1876425"/>
          </a:xfrm>
          <a:prstGeom prst="triangle">
            <a:avLst>
              <a:gd name="adj" fmla="val 49995"/>
            </a:avLst>
          </a:prstGeom>
          <a:gradFill rotWithShape="0">
            <a:gsLst>
              <a:gs pos="0">
                <a:schemeClr val="bg1"/>
              </a:gs>
              <a:gs pos="100000">
                <a:srgbClr val="F39FD1"/>
              </a:gs>
            </a:gsLst>
            <a:lin ang="5400000" scaled="1"/>
          </a:gradFill>
          <a:ln>
            <a:noFill/>
          </a:ln>
          <a:effectLst>
            <a:outerShdw dist="107763" dir="2700000" algn="ctr" rotWithShape="0">
              <a:srgbClr val="D9319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de-DE" sz="1600"/>
              <a:t>die </a:t>
            </a:r>
          </a:p>
          <a:p>
            <a:pPr algn="ctr"/>
            <a:r>
              <a:rPr lang="de-DE" sz="1600"/>
              <a:t>nicht einem </a:t>
            </a:r>
          </a:p>
          <a:p>
            <a:pPr algn="ctr"/>
            <a:r>
              <a:rPr lang="de-DE" sz="1600"/>
              <a:t>ermäßigtem</a:t>
            </a:r>
          </a:p>
          <a:p>
            <a:pPr algn="ctr"/>
            <a:r>
              <a:rPr lang="de-DE" sz="1600"/>
              <a:t>Steuersatz unterliegen</a:t>
            </a:r>
          </a:p>
        </p:txBody>
      </p:sp>
      <p:sp>
        <p:nvSpPr>
          <p:cNvPr id="23559" name="AutoShape 12"/>
          <p:cNvSpPr>
            <a:spLocks noChangeArrowheads="1"/>
          </p:cNvSpPr>
          <p:nvPr/>
        </p:nvSpPr>
        <p:spPr bwMode="auto">
          <a:xfrm rot="10800000" flipH="1">
            <a:off x="552450" y="1460500"/>
            <a:ext cx="1862138" cy="1079500"/>
          </a:xfrm>
          <a:prstGeom prst="triangle">
            <a:avLst>
              <a:gd name="adj" fmla="val 49995"/>
            </a:avLst>
          </a:prstGeom>
          <a:gradFill rotWithShape="0">
            <a:gsLst>
              <a:gs pos="0">
                <a:srgbClr val="F39FD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92075" tIns="46038" rIns="92075" bIns="46038" anchor="ctr"/>
          <a:lstStyle/>
          <a:p>
            <a:pPr algn="ctr">
              <a:lnSpc>
                <a:spcPct val="90000"/>
              </a:lnSpc>
            </a:pPr>
            <a:r>
              <a:rPr lang="de-DE" sz="2800"/>
              <a:t>Normal</a:t>
            </a:r>
            <a:endParaRPr lang="de-DE" sz="1600"/>
          </a:p>
          <a:p>
            <a:pPr algn="ctr">
              <a:lnSpc>
                <a:spcPct val="90000"/>
              </a:lnSpc>
            </a:pPr>
            <a:r>
              <a:rPr lang="de-DE" sz="1600"/>
              <a:t>Steuersatz</a:t>
            </a:r>
          </a:p>
          <a:p>
            <a:pPr algn="ctr">
              <a:lnSpc>
                <a:spcPct val="90000"/>
              </a:lnSpc>
            </a:pPr>
            <a:endParaRPr lang="de-DE" sz="1600"/>
          </a:p>
          <a:p>
            <a:pPr algn="ctr"/>
            <a:endParaRPr lang="de-DE" sz="1600"/>
          </a:p>
        </p:txBody>
      </p:sp>
      <p:sp>
        <p:nvSpPr>
          <p:cNvPr id="23560" name="AutoShape 13"/>
          <p:cNvSpPr>
            <a:spLocks noChangeArrowheads="1"/>
          </p:cNvSpPr>
          <p:nvPr/>
        </p:nvSpPr>
        <p:spPr bwMode="auto">
          <a:xfrm>
            <a:off x="2705100" y="2460625"/>
            <a:ext cx="1743075" cy="698500"/>
          </a:xfrm>
          <a:prstGeom prst="roundRect">
            <a:avLst>
              <a:gd name="adj" fmla="val 12495"/>
            </a:avLst>
          </a:prstGeom>
          <a:solidFill>
            <a:srgbClr val="D931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de-DE" sz="3200" b="1">
                <a:solidFill>
                  <a:srgbClr val="FAFD00"/>
                </a:solidFill>
              </a:rPr>
              <a:t>10 %</a:t>
            </a:r>
          </a:p>
        </p:txBody>
      </p:sp>
      <p:sp>
        <p:nvSpPr>
          <p:cNvPr id="23561" name="AutoShape 14"/>
          <p:cNvSpPr>
            <a:spLocks noChangeArrowheads="1"/>
          </p:cNvSpPr>
          <p:nvPr/>
        </p:nvSpPr>
        <p:spPr bwMode="auto">
          <a:xfrm rot="10800000" flipH="1">
            <a:off x="2673350" y="1463675"/>
            <a:ext cx="1862138" cy="1079500"/>
          </a:xfrm>
          <a:prstGeom prst="triangle">
            <a:avLst>
              <a:gd name="adj" fmla="val 49995"/>
            </a:avLst>
          </a:prstGeom>
          <a:gradFill rotWithShape="0">
            <a:gsLst>
              <a:gs pos="0">
                <a:srgbClr val="F39FD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92075" tIns="46038" rIns="92075" bIns="46038" anchor="ctr"/>
          <a:lstStyle/>
          <a:p>
            <a:pPr algn="ctr"/>
            <a:r>
              <a:rPr lang="de-DE"/>
              <a:t>ermäßigter</a:t>
            </a:r>
            <a:endParaRPr lang="de-DE" sz="1600"/>
          </a:p>
          <a:p>
            <a:pPr algn="ctr"/>
            <a:r>
              <a:rPr lang="de-DE" sz="1600"/>
              <a:t>Steuersatz</a:t>
            </a:r>
          </a:p>
          <a:p>
            <a:pPr algn="ctr"/>
            <a:endParaRPr lang="de-DE" sz="1600"/>
          </a:p>
        </p:txBody>
      </p:sp>
      <p:sp>
        <p:nvSpPr>
          <p:cNvPr id="23562" name="AutoShape 15"/>
          <p:cNvSpPr>
            <a:spLocks noChangeArrowheads="1"/>
          </p:cNvSpPr>
          <p:nvPr/>
        </p:nvSpPr>
        <p:spPr bwMode="auto">
          <a:xfrm>
            <a:off x="5164138" y="2457450"/>
            <a:ext cx="1743075" cy="698500"/>
          </a:xfrm>
          <a:prstGeom prst="roundRect">
            <a:avLst>
              <a:gd name="adj" fmla="val 12495"/>
            </a:avLst>
          </a:prstGeom>
          <a:solidFill>
            <a:srgbClr val="D931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de-DE" sz="3200" b="1">
                <a:solidFill>
                  <a:srgbClr val="FAFD00"/>
                </a:solidFill>
              </a:rPr>
              <a:t>12 %</a:t>
            </a:r>
          </a:p>
        </p:txBody>
      </p:sp>
      <p:sp>
        <p:nvSpPr>
          <p:cNvPr id="23563" name="AutoShape 16"/>
          <p:cNvSpPr>
            <a:spLocks noChangeArrowheads="1"/>
          </p:cNvSpPr>
          <p:nvPr/>
        </p:nvSpPr>
        <p:spPr bwMode="auto">
          <a:xfrm rot="10800000" flipH="1">
            <a:off x="5132388" y="1460500"/>
            <a:ext cx="1862137" cy="1079500"/>
          </a:xfrm>
          <a:prstGeom prst="triangle">
            <a:avLst>
              <a:gd name="adj" fmla="val 49995"/>
            </a:avLst>
          </a:prstGeom>
          <a:gradFill rotWithShape="0">
            <a:gsLst>
              <a:gs pos="0">
                <a:srgbClr val="F39FD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92075" tIns="46038" rIns="92075" bIns="46038" anchor="ctr"/>
          <a:lstStyle/>
          <a:p>
            <a:pPr algn="ctr"/>
            <a:r>
              <a:rPr lang="de-DE"/>
              <a:t>ermäßigter</a:t>
            </a:r>
          </a:p>
          <a:p>
            <a:pPr algn="ctr"/>
            <a:r>
              <a:rPr lang="de-DE" sz="1600"/>
              <a:t>Steuersatz</a:t>
            </a:r>
          </a:p>
          <a:p>
            <a:pPr algn="ctr"/>
            <a:endParaRPr lang="de-DE" sz="1600"/>
          </a:p>
        </p:txBody>
      </p:sp>
      <p:sp>
        <p:nvSpPr>
          <p:cNvPr id="23564" name="AutoShape 17"/>
          <p:cNvSpPr>
            <a:spLocks noChangeArrowheads="1"/>
          </p:cNvSpPr>
          <p:nvPr/>
        </p:nvSpPr>
        <p:spPr bwMode="auto">
          <a:xfrm>
            <a:off x="7285038" y="2460625"/>
            <a:ext cx="1743075" cy="698500"/>
          </a:xfrm>
          <a:prstGeom prst="roundRect">
            <a:avLst>
              <a:gd name="adj" fmla="val 12495"/>
            </a:avLst>
          </a:prstGeom>
          <a:solidFill>
            <a:srgbClr val="D931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de-DE" sz="3200" b="1">
                <a:solidFill>
                  <a:srgbClr val="FAFD00"/>
                </a:solidFill>
              </a:rPr>
              <a:t>19 %</a:t>
            </a:r>
          </a:p>
        </p:txBody>
      </p:sp>
      <p:sp>
        <p:nvSpPr>
          <p:cNvPr id="23565" name="AutoShape 18"/>
          <p:cNvSpPr>
            <a:spLocks noChangeArrowheads="1"/>
          </p:cNvSpPr>
          <p:nvPr/>
        </p:nvSpPr>
        <p:spPr bwMode="auto">
          <a:xfrm rot="10800000" flipH="1">
            <a:off x="7253288" y="1463675"/>
            <a:ext cx="1862137" cy="1079500"/>
          </a:xfrm>
          <a:prstGeom prst="triangle">
            <a:avLst>
              <a:gd name="adj" fmla="val 49995"/>
            </a:avLst>
          </a:prstGeom>
          <a:gradFill rotWithShape="0">
            <a:gsLst>
              <a:gs pos="0">
                <a:srgbClr val="F39FD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lIns="92075" tIns="46038" rIns="92075" bIns="46038" anchor="ctr"/>
          <a:lstStyle/>
          <a:p>
            <a:pPr algn="ctr"/>
            <a:r>
              <a:rPr lang="de-DE"/>
              <a:t>ermäßigter</a:t>
            </a:r>
          </a:p>
          <a:p>
            <a:pPr algn="ctr"/>
            <a:r>
              <a:rPr lang="de-DE" sz="1600"/>
              <a:t>Steuersatz</a:t>
            </a:r>
          </a:p>
          <a:p>
            <a:pPr algn="ctr"/>
            <a:endParaRPr lang="de-DE" sz="1600"/>
          </a:p>
        </p:txBody>
      </p:sp>
      <p:sp>
        <p:nvSpPr>
          <p:cNvPr id="23566" name="Rectangle 19"/>
          <p:cNvSpPr>
            <a:spLocks noChangeArrowheads="1"/>
          </p:cNvSpPr>
          <p:nvPr/>
        </p:nvSpPr>
        <p:spPr bwMode="auto">
          <a:xfrm>
            <a:off x="5086350" y="3330575"/>
            <a:ext cx="2054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de-DE"/>
              <a:t> Wein</a:t>
            </a:r>
          </a:p>
          <a:p>
            <a:pPr>
              <a:buFontTx/>
              <a:buChar char="•"/>
            </a:pPr>
            <a:r>
              <a:rPr lang="de-DE"/>
              <a:t> Elektrofahrzeuge</a:t>
            </a:r>
          </a:p>
        </p:txBody>
      </p:sp>
      <p:sp>
        <p:nvSpPr>
          <p:cNvPr id="23567" name="Rectangle 20"/>
          <p:cNvSpPr>
            <a:spLocks noChangeArrowheads="1"/>
          </p:cNvSpPr>
          <p:nvPr/>
        </p:nvSpPr>
        <p:spPr bwMode="auto">
          <a:xfrm>
            <a:off x="7186613" y="3424238"/>
            <a:ext cx="23955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buFontTx/>
              <a:buChar char="•"/>
            </a:pPr>
            <a:r>
              <a:rPr lang="de-DE"/>
              <a:t> in zwei Gemeinden</a:t>
            </a:r>
          </a:p>
          <a:p>
            <a:pPr>
              <a:buFontTx/>
              <a:buChar char="•"/>
            </a:pPr>
            <a:r>
              <a:rPr lang="de-DE"/>
              <a:t>Jungholz, Mittelberg </a:t>
            </a:r>
          </a:p>
        </p:txBody>
      </p:sp>
      <p:sp>
        <p:nvSpPr>
          <p:cNvPr id="23568" name="Rectangle 21"/>
          <p:cNvSpPr>
            <a:spLocks noChangeArrowheads="1"/>
          </p:cNvSpPr>
          <p:nvPr/>
        </p:nvSpPr>
        <p:spPr bwMode="auto">
          <a:xfrm>
            <a:off x="4395788" y="738188"/>
            <a:ext cx="101282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de-DE" sz="19600">
                <a:solidFill>
                  <a:srgbClr val="D93192"/>
                </a:solidFill>
              </a:rPr>
              <a:t>(</a:t>
            </a:r>
          </a:p>
        </p:txBody>
      </p:sp>
      <p:sp>
        <p:nvSpPr>
          <p:cNvPr id="23569" name="Rectangle 22"/>
          <p:cNvSpPr>
            <a:spLocks noChangeArrowheads="1"/>
          </p:cNvSpPr>
          <p:nvPr/>
        </p:nvSpPr>
        <p:spPr bwMode="auto">
          <a:xfrm>
            <a:off x="8994775" y="790575"/>
            <a:ext cx="1012825" cy="310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de-DE" sz="19600">
                <a:solidFill>
                  <a:srgbClr val="D93192"/>
                </a:solidFill>
              </a:rPr>
              <a:t>)</a:t>
            </a:r>
          </a:p>
        </p:txBody>
      </p:sp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111125" y="133350"/>
            <a:ext cx="3100388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Steuersätze in Österreich</a:t>
            </a:r>
          </a:p>
        </p:txBody>
      </p:sp>
      <p:sp>
        <p:nvSpPr>
          <p:cNvPr id="23571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23572" name="Grafik 8" descr="bauerpoint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111125" y="133350"/>
            <a:ext cx="2273300" cy="3698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Beispiel: Jungholz</a:t>
            </a:r>
          </a:p>
        </p:txBody>
      </p:sp>
      <p:sp>
        <p:nvSpPr>
          <p:cNvPr id="24579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24580" name="Grafik 8" descr="bauerpoin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Bild:BlickAufJungholz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765300"/>
            <a:ext cx="67849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hteck 21"/>
          <p:cNvSpPr>
            <a:spLocks noChangeArrowheads="1"/>
          </p:cNvSpPr>
          <p:nvPr/>
        </p:nvSpPr>
        <p:spPr bwMode="auto">
          <a:xfrm>
            <a:off x="0" y="658813"/>
            <a:ext cx="94488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AT"/>
              <a:t>Das Gemeindegebiet von Jungholz ist auf Straßenverbindungen nur über Bayern, also das Staatsgebiet Deutschlands, erreichbar und wird daher auch als österreichische bzw. Tiroler Exklave bezeichnet. Einwohnerzahl: 300 – 3 Banken – höchste Bankendichte Österreich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101600" y="50800"/>
            <a:ext cx="177958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de-DE" sz="3200" dirty="0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 e r k e</a:t>
            </a: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665163" y="3330575"/>
            <a:ext cx="3783012" cy="94615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de-DE" sz="2800"/>
              <a:t>Wir </a:t>
            </a:r>
            <a:r>
              <a:rPr lang="de-DE" sz="2800" b="1"/>
              <a:t>zahlen</a:t>
            </a:r>
            <a:r>
              <a:rPr lang="de-DE" sz="2800"/>
              <a:t> </a:t>
            </a:r>
            <a:r>
              <a:rPr lang="de-DE" sz="2800" b="1"/>
              <a:t>Vorsteuer</a:t>
            </a:r>
            <a:r>
              <a:rPr lang="de-DE" sz="2800"/>
              <a:t> </a:t>
            </a:r>
          </a:p>
          <a:p>
            <a:pPr algn="ctr"/>
            <a:r>
              <a:rPr lang="de-DE" sz="2800"/>
              <a:t>beim Einkauf</a:t>
            </a:r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5695950" y="3322638"/>
            <a:ext cx="3686175" cy="94615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de-DE" sz="2800"/>
              <a:t>Wir </a:t>
            </a:r>
            <a:r>
              <a:rPr lang="de-DE" sz="2800" b="1"/>
              <a:t>erhalten</a:t>
            </a:r>
            <a:r>
              <a:rPr lang="de-DE" sz="2800"/>
              <a:t> </a:t>
            </a:r>
            <a:r>
              <a:rPr lang="de-DE" sz="2800" b="1"/>
              <a:t>Umsatz-</a:t>
            </a:r>
          </a:p>
          <a:p>
            <a:pPr algn="ctr"/>
            <a:r>
              <a:rPr lang="de-DE" sz="2800" b="1"/>
              <a:t>steuer</a:t>
            </a:r>
            <a:r>
              <a:rPr lang="de-DE" sz="2800"/>
              <a:t> beim Verkauf</a:t>
            </a:r>
          </a:p>
        </p:txBody>
      </p:sp>
      <p:sp>
        <p:nvSpPr>
          <p:cNvPr id="26629" name="Line 8"/>
          <p:cNvSpPr>
            <a:spLocks noChangeShapeType="1"/>
          </p:cNvSpPr>
          <p:nvPr/>
        </p:nvSpPr>
        <p:spPr bwMode="auto">
          <a:xfrm>
            <a:off x="2560638" y="4598988"/>
            <a:ext cx="0" cy="1671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1282700" y="4794250"/>
            <a:ext cx="13144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de-DE" sz="4000"/>
              <a:t>...</a:t>
            </a:r>
          </a:p>
          <a:p>
            <a:r>
              <a:rPr lang="de-DE" sz="4000"/>
              <a:t>2500</a:t>
            </a:r>
          </a:p>
        </p:txBody>
      </p:sp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2595563" y="5322888"/>
            <a:ext cx="608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de-DE" sz="4000"/>
              <a:t>...</a:t>
            </a:r>
          </a:p>
        </p:txBody>
      </p:sp>
      <p:sp>
        <p:nvSpPr>
          <p:cNvPr id="26632" name="Line 11"/>
          <p:cNvSpPr>
            <a:spLocks noChangeShapeType="1"/>
          </p:cNvSpPr>
          <p:nvPr/>
        </p:nvSpPr>
        <p:spPr bwMode="auto">
          <a:xfrm>
            <a:off x="7566025" y="4660900"/>
            <a:ext cx="0" cy="1671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6633" name="Rectangle 12"/>
          <p:cNvSpPr>
            <a:spLocks noChangeArrowheads="1"/>
          </p:cNvSpPr>
          <p:nvPr/>
        </p:nvSpPr>
        <p:spPr bwMode="auto">
          <a:xfrm>
            <a:off x="6288088" y="4856163"/>
            <a:ext cx="6080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de-DE" sz="4000"/>
              <a:t>...</a:t>
            </a:r>
          </a:p>
        </p:txBody>
      </p:sp>
      <p:sp>
        <p:nvSpPr>
          <p:cNvPr id="26634" name="Rectangle 13"/>
          <p:cNvSpPr>
            <a:spLocks noChangeArrowheads="1"/>
          </p:cNvSpPr>
          <p:nvPr/>
        </p:nvSpPr>
        <p:spPr bwMode="auto">
          <a:xfrm>
            <a:off x="7664450" y="4860925"/>
            <a:ext cx="13144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de-DE" sz="4000"/>
              <a:t>...</a:t>
            </a:r>
          </a:p>
          <a:p>
            <a:r>
              <a:rPr lang="de-DE" sz="4000"/>
              <a:t>3500</a:t>
            </a:r>
          </a:p>
        </p:txBody>
      </p:sp>
      <p:grpSp>
        <p:nvGrpSpPr>
          <p:cNvPr id="26635" name="Group 404"/>
          <p:cNvGrpSpPr>
            <a:grpSpLocks/>
          </p:cNvGrpSpPr>
          <p:nvPr/>
        </p:nvGrpSpPr>
        <p:grpSpPr bwMode="auto">
          <a:xfrm>
            <a:off x="1931988" y="0"/>
            <a:ext cx="315912" cy="890588"/>
            <a:chOff x="4001" y="0"/>
            <a:chExt cx="195" cy="550"/>
          </a:xfrm>
        </p:grpSpPr>
        <p:sp>
          <p:nvSpPr>
            <p:cNvPr id="26652" name="Freeform 398"/>
            <p:cNvSpPr>
              <a:spLocks/>
            </p:cNvSpPr>
            <p:nvPr/>
          </p:nvSpPr>
          <p:spPr bwMode="auto">
            <a:xfrm>
              <a:off x="4099" y="96"/>
              <a:ext cx="81" cy="110"/>
            </a:xfrm>
            <a:custGeom>
              <a:avLst/>
              <a:gdLst>
                <a:gd name="T0" fmla="*/ 27 w 81"/>
                <a:gd name="T1" fmla="*/ 28 h 110"/>
                <a:gd name="T2" fmla="*/ 34 w 81"/>
                <a:gd name="T3" fmla="*/ 16 h 110"/>
                <a:gd name="T4" fmla="*/ 45 w 81"/>
                <a:gd name="T5" fmla="*/ 9 h 110"/>
                <a:gd name="T6" fmla="*/ 56 w 81"/>
                <a:gd name="T7" fmla="*/ 8 h 110"/>
                <a:gd name="T8" fmla="*/ 68 w 81"/>
                <a:gd name="T9" fmla="*/ 12 h 110"/>
                <a:gd name="T10" fmla="*/ 76 w 81"/>
                <a:gd name="T11" fmla="*/ 23 h 110"/>
                <a:gd name="T12" fmla="*/ 80 w 81"/>
                <a:gd name="T13" fmla="*/ 43 h 110"/>
                <a:gd name="T14" fmla="*/ 77 w 81"/>
                <a:gd name="T15" fmla="*/ 68 h 110"/>
                <a:gd name="T16" fmla="*/ 70 w 81"/>
                <a:gd name="T17" fmla="*/ 88 h 110"/>
                <a:gd name="T18" fmla="*/ 61 w 81"/>
                <a:gd name="T19" fmla="*/ 100 h 110"/>
                <a:gd name="T20" fmla="*/ 48 w 81"/>
                <a:gd name="T21" fmla="*/ 107 h 110"/>
                <a:gd name="T22" fmla="*/ 37 w 81"/>
                <a:gd name="T23" fmla="*/ 109 h 110"/>
                <a:gd name="T24" fmla="*/ 22 w 81"/>
                <a:gd name="T25" fmla="*/ 104 h 110"/>
                <a:gd name="T26" fmla="*/ 17 w 81"/>
                <a:gd name="T27" fmla="*/ 95 h 110"/>
                <a:gd name="T28" fmla="*/ 14 w 81"/>
                <a:gd name="T29" fmla="*/ 78 h 110"/>
                <a:gd name="T30" fmla="*/ 15 w 81"/>
                <a:gd name="T31" fmla="*/ 56 h 110"/>
                <a:gd name="T32" fmla="*/ 20 w 81"/>
                <a:gd name="T33" fmla="*/ 36 h 110"/>
                <a:gd name="T34" fmla="*/ 0 w 81"/>
                <a:gd name="T35" fmla="*/ 10 h 110"/>
                <a:gd name="T36" fmla="*/ 0 w 81"/>
                <a:gd name="T37" fmla="*/ 5 h 110"/>
                <a:gd name="T38" fmla="*/ 4 w 81"/>
                <a:gd name="T39" fmla="*/ 0 h 110"/>
                <a:gd name="T40" fmla="*/ 9 w 81"/>
                <a:gd name="T41" fmla="*/ 2 h 110"/>
                <a:gd name="T42" fmla="*/ 27 w 81"/>
                <a:gd name="T43" fmla="*/ 28 h 11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1"/>
                <a:gd name="T67" fmla="*/ 0 h 110"/>
                <a:gd name="T68" fmla="*/ 81 w 81"/>
                <a:gd name="T69" fmla="*/ 110 h 11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1" h="110">
                  <a:moveTo>
                    <a:pt x="27" y="28"/>
                  </a:moveTo>
                  <a:lnTo>
                    <a:pt x="34" y="16"/>
                  </a:lnTo>
                  <a:lnTo>
                    <a:pt x="45" y="9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6" y="23"/>
                  </a:lnTo>
                  <a:lnTo>
                    <a:pt x="80" y="43"/>
                  </a:lnTo>
                  <a:lnTo>
                    <a:pt x="77" y="68"/>
                  </a:lnTo>
                  <a:lnTo>
                    <a:pt x="70" y="88"/>
                  </a:lnTo>
                  <a:lnTo>
                    <a:pt x="61" y="100"/>
                  </a:lnTo>
                  <a:lnTo>
                    <a:pt x="48" y="107"/>
                  </a:lnTo>
                  <a:lnTo>
                    <a:pt x="37" y="109"/>
                  </a:lnTo>
                  <a:lnTo>
                    <a:pt x="22" y="104"/>
                  </a:lnTo>
                  <a:lnTo>
                    <a:pt x="17" y="95"/>
                  </a:lnTo>
                  <a:lnTo>
                    <a:pt x="14" y="78"/>
                  </a:lnTo>
                  <a:lnTo>
                    <a:pt x="15" y="56"/>
                  </a:lnTo>
                  <a:lnTo>
                    <a:pt x="20" y="3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4" y="0"/>
                  </a:lnTo>
                  <a:lnTo>
                    <a:pt x="9" y="2"/>
                  </a:lnTo>
                  <a:lnTo>
                    <a:pt x="27" y="28"/>
                  </a:lnTo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26653" name="Freeform 399"/>
            <p:cNvSpPr>
              <a:spLocks/>
            </p:cNvSpPr>
            <p:nvPr/>
          </p:nvSpPr>
          <p:spPr bwMode="auto">
            <a:xfrm>
              <a:off x="4001" y="0"/>
              <a:ext cx="106" cy="189"/>
            </a:xfrm>
            <a:custGeom>
              <a:avLst/>
              <a:gdLst>
                <a:gd name="T0" fmla="*/ 95 w 106"/>
                <a:gd name="T1" fmla="*/ 188 h 189"/>
                <a:gd name="T2" fmla="*/ 103 w 106"/>
                <a:gd name="T3" fmla="*/ 186 h 189"/>
                <a:gd name="T4" fmla="*/ 105 w 106"/>
                <a:gd name="T5" fmla="*/ 175 h 189"/>
                <a:gd name="T6" fmla="*/ 92 w 106"/>
                <a:gd name="T7" fmla="*/ 153 h 189"/>
                <a:gd name="T8" fmla="*/ 73 w 106"/>
                <a:gd name="T9" fmla="*/ 117 h 189"/>
                <a:gd name="T10" fmla="*/ 57 w 106"/>
                <a:gd name="T11" fmla="*/ 89 h 189"/>
                <a:gd name="T12" fmla="*/ 45 w 106"/>
                <a:gd name="T13" fmla="*/ 54 h 189"/>
                <a:gd name="T14" fmla="*/ 28 w 106"/>
                <a:gd name="T15" fmla="*/ 33 h 189"/>
                <a:gd name="T16" fmla="*/ 11 w 106"/>
                <a:gd name="T17" fmla="*/ 3 h 189"/>
                <a:gd name="T18" fmla="*/ 8 w 106"/>
                <a:gd name="T19" fmla="*/ 0 h 189"/>
                <a:gd name="T20" fmla="*/ 1 w 106"/>
                <a:gd name="T21" fmla="*/ 1 h 189"/>
                <a:gd name="T22" fmla="*/ 0 w 106"/>
                <a:gd name="T23" fmla="*/ 6 h 189"/>
                <a:gd name="T24" fmla="*/ 22 w 106"/>
                <a:gd name="T25" fmla="*/ 33 h 189"/>
                <a:gd name="T26" fmla="*/ 23 w 106"/>
                <a:gd name="T27" fmla="*/ 45 h 189"/>
                <a:gd name="T28" fmla="*/ 17 w 106"/>
                <a:gd name="T29" fmla="*/ 56 h 189"/>
                <a:gd name="T30" fmla="*/ 17 w 106"/>
                <a:gd name="T31" fmla="*/ 67 h 189"/>
                <a:gd name="T32" fmla="*/ 23 w 106"/>
                <a:gd name="T33" fmla="*/ 73 h 189"/>
                <a:gd name="T34" fmla="*/ 39 w 106"/>
                <a:gd name="T35" fmla="*/ 81 h 189"/>
                <a:gd name="T36" fmla="*/ 46 w 106"/>
                <a:gd name="T37" fmla="*/ 84 h 189"/>
                <a:gd name="T38" fmla="*/ 49 w 106"/>
                <a:gd name="T39" fmla="*/ 90 h 189"/>
                <a:gd name="T40" fmla="*/ 57 w 106"/>
                <a:gd name="T41" fmla="*/ 115 h 189"/>
                <a:gd name="T42" fmla="*/ 66 w 106"/>
                <a:gd name="T43" fmla="*/ 138 h 189"/>
                <a:gd name="T44" fmla="*/ 76 w 106"/>
                <a:gd name="T45" fmla="*/ 165 h 189"/>
                <a:gd name="T46" fmla="*/ 90 w 106"/>
                <a:gd name="T47" fmla="*/ 188 h 189"/>
                <a:gd name="T48" fmla="*/ 95 w 106"/>
                <a:gd name="T49" fmla="*/ 188 h 18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6"/>
                <a:gd name="T76" fmla="*/ 0 h 189"/>
                <a:gd name="T77" fmla="*/ 106 w 106"/>
                <a:gd name="T78" fmla="*/ 189 h 18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6" h="189">
                  <a:moveTo>
                    <a:pt x="95" y="188"/>
                  </a:moveTo>
                  <a:lnTo>
                    <a:pt x="103" y="186"/>
                  </a:lnTo>
                  <a:lnTo>
                    <a:pt x="105" y="175"/>
                  </a:lnTo>
                  <a:lnTo>
                    <a:pt x="92" y="153"/>
                  </a:lnTo>
                  <a:lnTo>
                    <a:pt x="73" y="117"/>
                  </a:lnTo>
                  <a:lnTo>
                    <a:pt x="57" y="89"/>
                  </a:lnTo>
                  <a:lnTo>
                    <a:pt x="45" y="54"/>
                  </a:lnTo>
                  <a:lnTo>
                    <a:pt x="28" y="33"/>
                  </a:lnTo>
                  <a:lnTo>
                    <a:pt x="11" y="3"/>
                  </a:lnTo>
                  <a:lnTo>
                    <a:pt x="8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22" y="33"/>
                  </a:lnTo>
                  <a:lnTo>
                    <a:pt x="23" y="45"/>
                  </a:lnTo>
                  <a:lnTo>
                    <a:pt x="17" y="56"/>
                  </a:lnTo>
                  <a:lnTo>
                    <a:pt x="17" y="67"/>
                  </a:lnTo>
                  <a:lnTo>
                    <a:pt x="23" y="73"/>
                  </a:lnTo>
                  <a:lnTo>
                    <a:pt x="39" y="81"/>
                  </a:lnTo>
                  <a:lnTo>
                    <a:pt x="46" y="84"/>
                  </a:lnTo>
                  <a:lnTo>
                    <a:pt x="49" y="90"/>
                  </a:lnTo>
                  <a:lnTo>
                    <a:pt x="57" y="115"/>
                  </a:lnTo>
                  <a:lnTo>
                    <a:pt x="66" y="138"/>
                  </a:lnTo>
                  <a:lnTo>
                    <a:pt x="76" y="165"/>
                  </a:lnTo>
                  <a:lnTo>
                    <a:pt x="90" y="188"/>
                  </a:lnTo>
                  <a:lnTo>
                    <a:pt x="95" y="188"/>
                  </a:lnTo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26654" name="Freeform 400"/>
            <p:cNvSpPr>
              <a:spLocks/>
            </p:cNvSpPr>
            <p:nvPr/>
          </p:nvSpPr>
          <p:spPr bwMode="auto">
            <a:xfrm>
              <a:off x="4133" y="222"/>
              <a:ext cx="63" cy="171"/>
            </a:xfrm>
            <a:custGeom>
              <a:avLst/>
              <a:gdLst>
                <a:gd name="T0" fmla="*/ 34 w 63"/>
                <a:gd name="T1" fmla="*/ 13 h 171"/>
                <a:gd name="T2" fmla="*/ 22 w 63"/>
                <a:gd name="T3" fmla="*/ 3 h 171"/>
                <a:gd name="T4" fmla="*/ 10 w 63"/>
                <a:gd name="T5" fmla="*/ 0 h 171"/>
                <a:gd name="T6" fmla="*/ 1 w 63"/>
                <a:gd name="T7" fmla="*/ 3 h 171"/>
                <a:gd name="T8" fmla="*/ 0 w 63"/>
                <a:gd name="T9" fmla="*/ 9 h 171"/>
                <a:gd name="T10" fmla="*/ 7 w 63"/>
                <a:gd name="T11" fmla="*/ 23 h 171"/>
                <a:gd name="T12" fmla="*/ 17 w 63"/>
                <a:gd name="T13" fmla="*/ 23 h 171"/>
                <a:gd name="T14" fmla="*/ 26 w 63"/>
                <a:gd name="T15" fmla="*/ 29 h 171"/>
                <a:gd name="T16" fmla="*/ 39 w 63"/>
                <a:gd name="T17" fmla="*/ 47 h 171"/>
                <a:gd name="T18" fmla="*/ 47 w 63"/>
                <a:gd name="T19" fmla="*/ 67 h 171"/>
                <a:gd name="T20" fmla="*/ 47 w 63"/>
                <a:gd name="T21" fmla="*/ 75 h 171"/>
                <a:gd name="T22" fmla="*/ 42 w 63"/>
                <a:gd name="T23" fmla="*/ 85 h 171"/>
                <a:gd name="T24" fmla="*/ 28 w 63"/>
                <a:gd name="T25" fmla="*/ 93 h 171"/>
                <a:gd name="T26" fmla="*/ 16 w 63"/>
                <a:gd name="T27" fmla="*/ 101 h 171"/>
                <a:gd name="T28" fmla="*/ 2 w 63"/>
                <a:gd name="T29" fmla="*/ 114 h 171"/>
                <a:gd name="T30" fmla="*/ 1 w 63"/>
                <a:gd name="T31" fmla="*/ 126 h 171"/>
                <a:gd name="T32" fmla="*/ 14 w 63"/>
                <a:gd name="T33" fmla="*/ 133 h 171"/>
                <a:gd name="T34" fmla="*/ 23 w 63"/>
                <a:gd name="T35" fmla="*/ 141 h 171"/>
                <a:gd name="T36" fmla="*/ 26 w 63"/>
                <a:gd name="T37" fmla="*/ 149 h 171"/>
                <a:gd name="T38" fmla="*/ 24 w 63"/>
                <a:gd name="T39" fmla="*/ 156 h 171"/>
                <a:gd name="T40" fmla="*/ 28 w 63"/>
                <a:gd name="T41" fmla="*/ 167 h 171"/>
                <a:gd name="T42" fmla="*/ 35 w 63"/>
                <a:gd name="T43" fmla="*/ 170 h 171"/>
                <a:gd name="T44" fmla="*/ 38 w 63"/>
                <a:gd name="T45" fmla="*/ 168 h 171"/>
                <a:gd name="T46" fmla="*/ 37 w 63"/>
                <a:gd name="T47" fmla="*/ 150 h 171"/>
                <a:gd name="T48" fmla="*/ 31 w 63"/>
                <a:gd name="T49" fmla="*/ 137 h 171"/>
                <a:gd name="T50" fmla="*/ 19 w 63"/>
                <a:gd name="T51" fmla="*/ 127 h 171"/>
                <a:gd name="T52" fmla="*/ 13 w 63"/>
                <a:gd name="T53" fmla="*/ 124 h 171"/>
                <a:gd name="T54" fmla="*/ 18 w 63"/>
                <a:gd name="T55" fmla="*/ 108 h 171"/>
                <a:gd name="T56" fmla="*/ 27 w 63"/>
                <a:gd name="T57" fmla="*/ 102 h 171"/>
                <a:gd name="T58" fmla="*/ 44 w 63"/>
                <a:gd name="T59" fmla="*/ 95 h 171"/>
                <a:gd name="T60" fmla="*/ 56 w 63"/>
                <a:gd name="T61" fmla="*/ 86 h 171"/>
                <a:gd name="T62" fmla="*/ 62 w 63"/>
                <a:gd name="T63" fmla="*/ 71 h 171"/>
                <a:gd name="T64" fmla="*/ 58 w 63"/>
                <a:gd name="T65" fmla="*/ 58 h 171"/>
                <a:gd name="T66" fmla="*/ 46 w 63"/>
                <a:gd name="T67" fmla="*/ 37 h 171"/>
                <a:gd name="T68" fmla="*/ 37 w 63"/>
                <a:gd name="T69" fmla="*/ 20 h 171"/>
                <a:gd name="T70" fmla="*/ 34 w 63"/>
                <a:gd name="T71" fmla="*/ 13 h 1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3"/>
                <a:gd name="T109" fmla="*/ 0 h 171"/>
                <a:gd name="T110" fmla="*/ 63 w 63"/>
                <a:gd name="T111" fmla="*/ 171 h 1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3" h="171">
                  <a:moveTo>
                    <a:pt x="34" y="13"/>
                  </a:moveTo>
                  <a:lnTo>
                    <a:pt x="22" y="3"/>
                  </a:lnTo>
                  <a:lnTo>
                    <a:pt x="10" y="0"/>
                  </a:lnTo>
                  <a:lnTo>
                    <a:pt x="1" y="3"/>
                  </a:lnTo>
                  <a:lnTo>
                    <a:pt x="0" y="9"/>
                  </a:lnTo>
                  <a:lnTo>
                    <a:pt x="7" y="23"/>
                  </a:lnTo>
                  <a:lnTo>
                    <a:pt x="17" y="23"/>
                  </a:lnTo>
                  <a:lnTo>
                    <a:pt x="26" y="29"/>
                  </a:lnTo>
                  <a:lnTo>
                    <a:pt x="39" y="47"/>
                  </a:lnTo>
                  <a:lnTo>
                    <a:pt x="47" y="67"/>
                  </a:lnTo>
                  <a:lnTo>
                    <a:pt x="47" y="75"/>
                  </a:lnTo>
                  <a:lnTo>
                    <a:pt x="42" y="85"/>
                  </a:lnTo>
                  <a:lnTo>
                    <a:pt x="28" y="93"/>
                  </a:lnTo>
                  <a:lnTo>
                    <a:pt x="16" y="101"/>
                  </a:lnTo>
                  <a:lnTo>
                    <a:pt x="2" y="114"/>
                  </a:lnTo>
                  <a:lnTo>
                    <a:pt x="1" y="126"/>
                  </a:lnTo>
                  <a:lnTo>
                    <a:pt x="14" y="133"/>
                  </a:lnTo>
                  <a:lnTo>
                    <a:pt x="23" y="141"/>
                  </a:lnTo>
                  <a:lnTo>
                    <a:pt x="26" y="149"/>
                  </a:lnTo>
                  <a:lnTo>
                    <a:pt x="24" y="156"/>
                  </a:lnTo>
                  <a:lnTo>
                    <a:pt x="28" y="167"/>
                  </a:lnTo>
                  <a:lnTo>
                    <a:pt x="35" y="170"/>
                  </a:lnTo>
                  <a:lnTo>
                    <a:pt x="38" y="168"/>
                  </a:lnTo>
                  <a:lnTo>
                    <a:pt x="37" y="150"/>
                  </a:lnTo>
                  <a:lnTo>
                    <a:pt x="31" y="137"/>
                  </a:lnTo>
                  <a:lnTo>
                    <a:pt x="19" y="127"/>
                  </a:lnTo>
                  <a:lnTo>
                    <a:pt x="13" y="124"/>
                  </a:lnTo>
                  <a:lnTo>
                    <a:pt x="18" y="108"/>
                  </a:lnTo>
                  <a:lnTo>
                    <a:pt x="27" y="102"/>
                  </a:lnTo>
                  <a:lnTo>
                    <a:pt x="44" y="95"/>
                  </a:lnTo>
                  <a:lnTo>
                    <a:pt x="56" y="86"/>
                  </a:lnTo>
                  <a:lnTo>
                    <a:pt x="62" y="71"/>
                  </a:lnTo>
                  <a:lnTo>
                    <a:pt x="58" y="58"/>
                  </a:lnTo>
                  <a:lnTo>
                    <a:pt x="46" y="37"/>
                  </a:lnTo>
                  <a:lnTo>
                    <a:pt x="37" y="20"/>
                  </a:lnTo>
                  <a:lnTo>
                    <a:pt x="34" y="13"/>
                  </a:lnTo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26655" name="Freeform 401"/>
            <p:cNvSpPr>
              <a:spLocks/>
            </p:cNvSpPr>
            <p:nvPr/>
          </p:nvSpPr>
          <p:spPr bwMode="auto">
            <a:xfrm>
              <a:off x="4067" y="208"/>
              <a:ext cx="65" cy="153"/>
            </a:xfrm>
            <a:custGeom>
              <a:avLst/>
              <a:gdLst>
                <a:gd name="T0" fmla="*/ 59 w 65"/>
                <a:gd name="T1" fmla="*/ 7 h 153"/>
                <a:gd name="T2" fmla="*/ 49 w 65"/>
                <a:gd name="T3" fmla="*/ 1 h 153"/>
                <a:gd name="T4" fmla="*/ 40 w 65"/>
                <a:gd name="T5" fmla="*/ 0 h 153"/>
                <a:gd name="T6" fmla="*/ 26 w 65"/>
                <a:gd name="T7" fmla="*/ 10 h 153"/>
                <a:gd name="T8" fmla="*/ 17 w 65"/>
                <a:gd name="T9" fmla="*/ 19 h 153"/>
                <a:gd name="T10" fmla="*/ 11 w 65"/>
                <a:gd name="T11" fmla="*/ 33 h 153"/>
                <a:gd name="T12" fmla="*/ 6 w 65"/>
                <a:gd name="T13" fmla="*/ 51 h 153"/>
                <a:gd name="T14" fmla="*/ 1 w 65"/>
                <a:gd name="T15" fmla="*/ 78 h 153"/>
                <a:gd name="T16" fmla="*/ 0 w 65"/>
                <a:gd name="T17" fmla="*/ 108 h 153"/>
                <a:gd name="T18" fmla="*/ 3 w 65"/>
                <a:gd name="T19" fmla="*/ 128 h 153"/>
                <a:gd name="T20" fmla="*/ 8 w 65"/>
                <a:gd name="T21" fmla="*/ 138 h 153"/>
                <a:gd name="T22" fmla="*/ 22 w 65"/>
                <a:gd name="T23" fmla="*/ 147 h 153"/>
                <a:gd name="T24" fmla="*/ 36 w 65"/>
                <a:gd name="T25" fmla="*/ 152 h 153"/>
                <a:gd name="T26" fmla="*/ 45 w 65"/>
                <a:gd name="T27" fmla="*/ 152 h 153"/>
                <a:gd name="T28" fmla="*/ 54 w 65"/>
                <a:gd name="T29" fmla="*/ 150 h 153"/>
                <a:gd name="T30" fmla="*/ 59 w 65"/>
                <a:gd name="T31" fmla="*/ 138 h 153"/>
                <a:gd name="T32" fmla="*/ 61 w 65"/>
                <a:gd name="T33" fmla="*/ 122 h 153"/>
                <a:gd name="T34" fmla="*/ 57 w 65"/>
                <a:gd name="T35" fmla="*/ 111 h 153"/>
                <a:gd name="T36" fmla="*/ 52 w 65"/>
                <a:gd name="T37" fmla="*/ 102 h 153"/>
                <a:gd name="T38" fmla="*/ 53 w 65"/>
                <a:gd name="T39" fmla="*/ 89 h 153"/>
                <a:gd name="T40" fmla="*/ 55 w 65"/>
                <a:gd name="T41" fmla="*/ 74 h 153"/>
                <a:gd name="T42" fmla="*/ 59 w 65"/>
                <a:gd name="T43" fmla="*/ 58 h 153"/>
                <a:gd name="T44" fmla="*/ 64 w 65"/>
                <a:gd name="T45" fmla="*/ 41 h 153"/>
                <a:gd name="T46" fmla="*/ 64 w 65"/>
                <a:gd name="T47" fmla="*/ 29 h 153"/>
                <a:gd name="T48" fmla="*/ 61 w 65"/>
                <a:gd name="T49" fmla="*/ 15 h 153"/>
                <a:gd name="T50" fmla="*/ 59 w 65"/>
                <a:gd name="T51" fmla="*/ 7 h 1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5"/>
                <a:gd name="T79" fmla="*/ 0 h 153"/>
                <a:gd name="T80" fmla="*/ 65 w 65"/>
                <a:gd name="T81" fmla="*/ 153 h 1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5" h="153">
                  <a:moveTo>
                    <a:pt x="59" y="7"/>
                  </a:moveTo>
                  <a:lnTo>
                    <a:pt x="49" y="1"/>
                  </a:lnTo>
                  <a:lnTo>
                    <a:pt x="40" y="0"/>
                  </a:lnTo>
                  <a:lnTo>
                    <a:pt x="26" y="10"/>
                  </a:lnTo>
                  <a:lnTo>
                    <a:pt x="17" y="19"/>
                  </a:lnTo>
                  <a:lnTo>
                    <a:pt x="11" y="33"/>
                  </a:lnTo>
                  <a:lnTo>
                    <a:pt x="6" y="51"/>
                  </a:lnTo>
                  <a:lnTo>
                    <a:pt x="1" y="78"/>
                  </a:lnTo>
                  <a:lnTo>
                    <a:pt x="0" y="108"/>
                  </a:lnTo>
                  <a:lnTo>
                    <a:pt x="3" y="128"/>
                  </a:lnTo>
                  <a:lnTo>
                    <a:pt x="8" y="138"/>
                  </a:lnTo>
                  <a:lnTo>
                    <a:pt x="22" y="147"/>
                  </a:lnTo>
                  <a:lnTo>
                    <a:pt x="36" y="152"/>
                  </a:lnTo>
                  <a:lnTo>
                    <a:pt x="45" y="152"/>
                  </a:lnTo>
                  <a:lnTo>
                    <a:pt x="54" y="150"/>
                  </a:lnTo>
                  <a:lnTo>
                    <a:pt x="59" y="138"/>
                  </a:lnTo>
                  <a:lnTo>
                    <a:pt x="61" y="122"/>
                  </a:lnTo>
                  <a:lnTo>
                    <a:pt x="57" y="111"/>
                  </a:lnTo>
                  <a:lnTo>
                    <a:pt x="52" y="102"/>
                  </a:lnTo>
                  <a:lnTo>
                    <a:pt x="53" y="89"/>
                  </a:lnTo>
                  <a:lnTo>
                    <a:pt x="55" y="74"/>
                  </a:lnTo>
                  <a:lnTo>
                    <a:pt x="59" y="58"/>
                  </a:lnTo>
                  <a:lnTo>
                    <a:pt x="64" y="41"/>
                  </a:lnTo>
                  <a:lnTo>
                    <a:pt x="64" y="29"/>
                  </a:lnTo>
                  <a:lnTo>
                    <a:pt x="61" y="15"/>
                  </a:lnTo>
                  <a:lnTo>
                    <a:pt x="59" y="7"/>
                  </a:lnTo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26656" name="Freeform 402"/>
            <p:cNvSpPr>
              <a:spLocks/>
            </p:cNvSpPr>
            <p:nvPr/>
          </p:nvSpPr>
          <p:spPr bwMode="auto">
            <a:xfrm>
              <a:off x="4010" y="330"/>
              <a:ext cx="85" cy="196"/>
            </a:xfrm>
            <a:custGeom>
              <a:avLst/>
              <a:gdLst>
                <a:gd name="T0" fmla="*/ 84 w 85"/>
                <a:gd name="T1" fmla="*/ 17 h 196"/>
                <a:gd name="T2" fmla="*/ 84 w 85"/>
                <a:gd name="T3" fmla="*/ 8 h 196"/>
                <a:gd name="T4" fmla="*/ 77 w 85"/>
                <a:gd name="T5" fmla="*/ 0 h 196"/>
                <a:gd name="T6" fmla="*/ 72 w 85"/>
                <a:gd name="T7" fmla="*/ 3 h 196"/>
                <a:gd name="T8" fmla="*/ 47 w 85"/>
                <a:gd name="T9" fmla="*/ 36 h 196"/>
                <a:gd name="T10" fmla="*/ 34 w 85"/>
                <a:gd name="T11" fmla="*/ 55 h 196"/>
                <a:gd name="T12" fmla="*/ 31 w 85"/>
                <a:gd name="T13" fmla="*/ 72 h 196"/>
                <a:gd name="T14" fmla="*/ 30 w 85"/>
                <a:gd name="T15" fmla="*/ 90 h 196"/>
                <a:gd name="T16" fmla="*/ 32 w 85"/>
                <a:gd name="T17" fmla="*/ 114 h 196"/>
                <a:gd name="T18" fmla="*/ 39 w 85"/>
                <a:gd name="T19" fmla="*/ 140 h 196"/>
                <a:gd name="T20" fmla="*/ 47 w 85"/>
                <a:gd name="T21" fmla="*/ 156 h 196"/>
                <a:gd name="T22" fmla="*/ 50 w 85"/>
                <a:gd name="T23" fmla="*/ 172 h 196"/>
                <a:gd name="T24" fmla="*/ 49 w 85"/>
                <a:gd name="T25" fmla="*/ 179 h 196"/>
                <a:gd name="T26" fmla="*/ 45 w 85"/>
                <a:gd name="T27" fmla="*/ 181 h 196"/>
                <a:gd name="T28" fmla="*/ 20 w 85"/>
                <a:gd name="T29" fmla="*/ 180 h 196"/>
                <a:gd name="T30" fmla="*/ 3 w 85"/>
                <a:gd name="T31" fmla="*/ 183 h 196"/>
                <a:gd name="T32" fmla="*/ 0 w 85"/>
                <a:gd name="T33" fmla="*/ 187 h 196"/>
                <a:gd name="T34" fmla="*/ 0 w 85"/>
                <a:gd name="T35" fmla="*/ 190 h 196"/>
                <a:gd name="T36" fmla="*/ 13 w 85"/>
                <a:gd name="T37" fmla="*/ 195 h 196"/>
                <a:gd name="T38" fmla="*/ 16 w 85"/>
                <a:gd name="T39" fmla="*/ 193 h 196"/>
                <a:gd name="T40" fmla="*/ 28 w 85"/>
                <a:gd name="T41" fmla="*/ 188 h 196"/>
                <a:gd name="T42" fmla="*/ 39 w 85"/>
                <a:gd name="T43" fmla="*/ 188 h 196"/>
                <a:gd name="T44" fmla="*/ 55 w 85"/>
                <a:gd name="T45" fmla="*/ 188 h 196"/>
                <a:gd name="T46" fmla="*/ 60 w 85"/>
                <a:gd name="T47" fmla="*/ 189 h 196"/>
                <a:gd name="T48" fmla="*/ 62 w 85"/>
                <a:gd name="T49" fmla="*/ 185 h 196"/>
                <a:gd name="T50" fmla="*/ 62 w 85"/>
                <a:gd name="T51" fmla="*/ 179 h 196"/>
                <a:gd name="T52" fmla="*/ 57 w 85"/>
                <a:gd name="T53" fmla="*/ 159 h 196"/>
                <a:gd name="T54" fmla="*/ 48 w 85"/>
                <a:gd name="T55" fmla="*/ 138 h 196"/>
                <a:gd name="T56" fmla="*/ 42 w 85"/>
                <a:gd name="T57" fmla="*/ 117 h 196"/>
                <a:gd name="T58" fmla="*/ 40 w 85"/>
                <a:gd name="T59" fmla="*/ 101 h 196"/>
                <a:gd name="T60" fmla="*/ 42 w 85"/>
                <a:gd name="T61" fmla="*/ 79 h 196"/>
                <a:gd name="T62" fmla="*/ 46 w 85"/>
                <a:gd name="T63" fmla="*/ 67 h 196"/>
                <a:gd name="T64" fmla="*/ 56 w 85"/>
                <a:gd name="T65" fmla="*/ 51 h 196"/>
                <a:gd name="T66" fmla="*/ 71 w 85"/>
                <a:gd name="T67" fmla="*/ 36 h 196"/>
                <a:gd name="T68" fmla="*/ 81 w 85"/>
                <a:gd name="T69" fmla="*/ 28 h 196"/>
                <a:gd name="T70" fmla="*/ 84 w 85"/>
                <a:gd name="T71" fmla="*/ 23 h 196"/>
                <a:gd name="T72" fmla="*/ 84 w 85"/>
                <a:gd name="T73" fmla="*/ 17 h 1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5"/>
                <a:gd name="T112" fmla="*/ 0 h 196"/>
                <a:gd name="T113" fmla="*/ 85 w 85"/>
                <a:gd name="T114" fmla="*/ 196 h 1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5" h="196">
                  <a:moveTo>
                    <a:pt x="84" y="17"/>
                  </a:moveTo>
                  <a:lnTo>
                    <a:pt x="84" y="8"/>
                  </a:lnTo>
                  <a:lnTo>
                    <a:pt x="77" y="0"/>
                  </a:lnTo>
                  <a:lnTo>
                    <a:pt x="72" y="3"/>
                  </a:lnTo>
                  <a:lnTo>
                    <a:pt x="47" y="36"/>
                  </a:lnTo>
                  <a:lnTo>
                    <a:pt x="34" y="55"/>
                  </a:lnTo>
                  <a:lnTo>
                    <a:pt x="31" y="72"/>
                  </a:lnTo>
                  <a:lnTo>
                    <a:pt x="30" y="90"/>
                  </a:lnTo>
                  <a:lnTo>
                    <a:pt x="32" y="114"/>
                  </a:lnTo>
                  <a:lnTo>
                    <a:pt x="39" y="140"/>
                  </a:lnTo>
                  <a:lnTo>
                    <a:pt x="47" y="156"/>
                  </a:lnTo>
                  <a:lnTo>
                    <a:pt x="50" y="172"/>
                  </a:lnTo>
                  <a:lnTo>
                    <a:pt x="49" y="179"/>
                  </a:lnTo>
                  <a:lnTo>
                    <a:pt x="45" y="181"/>
                  </a:lnTo>
                  <a:lnTo>
                    <a:pt x="20" y="180"/>
                  </a:lnTo>
                  <a:lnTo>
                    <a:pt x="3" y="183"/>
                  </a:lnTo>
                  <a:lnTo>
                    <a:pt x="0" y="187"/>
                  </a:lnTo>
                  <a:lnTo>
                    <a:pt x="0" y="190"/>
                  </a:lnTo>
                  <a:lnTo>
                    <a:pt x="13" y="195"/>
                  </a:lnTo>
                  <a:lnTo>
                    <a:pt x="16" y="193"/>
                  </a:lnTo>
                  <a:lnTo>
                    <a:pt x="28" y="188"/>
                  </a:lnTo>
                  <a:lnTo>
                    <a:pt x="39" y="188"/>
                  </a:lnTo>
                  <a:lnTo>
                    <a:pt x="55" y="188"/>
                  </a:lnTo>
                  <a:lnTo>
                    <a:pt x="60" y="189"/>
                  </a:lnTo>
                  <a:lnTo>
                    <a:pt x="62" y="185"/>
                  </a:lnTo>
                  <a:lnTo>
                    <a:pt x="62" y="179"/>
                  </a:lnTo>
                  <a:lnTo>
                    <a:pt x="57" y="159"/>
                  </a:lnTo>
                  <a:lnTo>
                    <a:pt x="48" y="138"/>
                  </a:lnTo>
                  <a:lnTo>
                    <a:pt x="42" y="117"/>
                  </a:lnTo>
                  <a:lnTo>
                    <a:pt x="40" y="101"/>
                  </a:lnTo>
                  <a:lnTo>
                    <a:pt x="42" y="79"/>
                  </a:lnTo>
                  <a:lnTo>
                    <a:pt x="46" y="67"/>
                  </a:lnTo>
                  <a:lnTo>
                    <a:pt x="56" y="51"/>
                  </a:lnTo>
                  <a:lnTo>
                    <a:pt x="71" y="36"/>
                  </a:lnTo>
                  <a:lnTo>
                    <a:pt x="81" y="28"/>
                  </a:lnTo>
                  <a:lnTo>
                    <a:pt x="84" y="23"/>
                  </a:lnTo>
                  <a:lnTo>
                    <a:pt x="84" y="17"/>
                  </a:lnTo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  <p:sp>
          <p:nvSpPr>
            <p:cNvPr id="26657" name="Freeform 403"/>
            <p:cNvSpPr>
              <a:spLocks/>
            </p:cNvSpPr>
            <p:nvPr/>
          </p:nvSpPr>
          <p:spPr bwMode="auto">
            <a:xfrm>
              <a:off x="4099" y="340"/>
              <a:ext cx="72" cy="210"/>
            </a:xfrm>
            <a:custGeom>
              <a:avLst/>
              <a:gdLst>
                <a:gd name="T0" fmla="*/ 21 w 72"/>
                <a:gd name="T1" fmla="*/ 6 h 210"/>
                <a:gd name="T2" fmla="*/ 15 w 72"/>
                <a:gd name="T3" fmla="*/ 0 h 210"/>
                <a:gd name="T4" fmla="*/ 2 w 72"/>
                <a:gd name="T5" fmla="*/ 0 h 210"/>
                <a:gd name="T6" fmla="*/ 0 w 72"/>
                <a:gd name="T7" fmla="*/ 7 h 210"/>
                <a:gd name="T8" fmla="*/ 2 w 72"/>
                <a:gd name="T9" fmla="*/ 23 h 210"/>
                <a:gd name="T10" fmla="*/ 14 w 72"/>
                <a:gd name="T11" fmla="*/ 44 h 210"/>
                <a:gd name="T12" fmla="*/ 19 w 72"/>
                <a:gd name="T13" fmla="*/ 67 h 210"/>
                <a:gd name="T14" fmla="*/ 21 w 72"/>
                <a:gd name="T15" fmla="*/ 96 h 210"/>
                <a:gd name="T16" fmla="*/ 14 w 72"/>
                <a:gd name="T17" fmla="*/ 128 h 210"/>
                <a:gd name="T18" fmla="*/ 4 w 72"/>
                <a:gd name="T19" fmla="*/ 160 h 210"/>
                <a:gd name="T20" fmla="*/ 4 w 72"/>
                <a:gd name="T21" fmla="*/ 172 h 210"/>
                <a:gd name="T22" fmla="*/ 8 w 72"/>
                <a:gd name="T23" fmla="*/ 176 h 210"/>
                <a:gd name="T24" fmla="*/ 22 w 72"/>
                <a:gd name="T25" fmla="*/ 176 h 210"/>
                <a:gd name="T26" fmla="*/ 37 w 72"/>
                <a:gd name="T27" fmla="*/ 181 h 210"/>
                <a:gd name="T28" fmla="*/ 46 w 72"/>
                <a:gd name="T29" fmla="*/ 195 h 210"/>
                <a:gd name="T30" fmla="*/ 55 w 72"/>
                <a:gd name="T31" fmla="*/ 208 h 210"/>
                <a:gd name="T32" fmla="*/ 59 w 72"/>
                <a:gd name="T33" fmla="*/ 209 h 210"/>
                <a:gd name="T34" fmla="*/ 71 w 72"/>
                <a:gd name="T35" fmla="*/ 201 h 210"/>
                <a:gd name="T36" fmla="*/ 71 w 72"/>
                <a:gd name="T37" fmla="*/ 196 h 210"/>
                <a:gd name="T38" fmla="*/ 55 w 72"/>
                <a:gd name="T39" fmla="*/ 181 h 210"/>
                <a:gd name="T40" fmla="*/ 35 w 72"/>
                <a:gd name="T41" fmla="*/ 172 h 210"/>
                <a:gd name="T42" fmla="*/ 19 w 72"/>
                <a:gd name="T43" fmla="*/ 167 h 210"/>
                <a:gd name="T44" fmla="*/ 16 w 72"/>
                <a:gd name="T45" fmla="*/ 165 h 210"/>
                <a:gd name="T46" fmla="*/ 17 w 72"/>
                <a:gd name="T47" fmla="*/ 155 h 210"/>
                <a:gd name="T48" fmla="*/ 22 w 72"/>
                <a:gd name="T49" fmla="*/ 132 h 210"/>
                <a:gd name="T50" fmla="*/ 28 w 72"/>
                <a:gd name="T51" fmla="*/ 106 h 210"/>
                <a:gd name="T52" fmla="*/ 32 w 72"/>
                <a:gd name="T53" fmla="*/ 92 h 210"/>
                <a:gd name="T54" fmla="*/ 33 w 72"/>
                <a:gd name="T55" fmla="*/ 77 h 210"/>
                <a:gd name="T56" fmla="*/ 30 w 72"/>
                <a:gd name="T57" fmla="*/ 59 h 210"/>
                <a:gd name="T58" fmla="*/ 26 w 72"/>
                <a:gd name="T59" fmla="*/ 30 h 210"/>
                <a:gd name="T60" fmla="*/ 21 w 72"/>
                <a:gd name="T61" fmla="*/ 6 h 21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2"/>
                <a:gd name="T94" fmla="*/ 0 h 210"/>
                <a:gd name="T95" fmla="*/ 72 w 72"/>
                <a:gd name="T96" fmla="*/ 210 h 21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2" h="210">
                  <a:moveTo>
                    <a:pt x="21" y="6"/>
                  </a:moveTo>
                  <a:lnTo>
                    <a:pt x="15" y="0"/>
                  </a:lnTo>
                  <a:lnTo>
                    <a:pt x="2" y="0"/>
                  </a:lnTo>
                  <a:lnTo>
                    <a:pt x="0" y="7"/>
                  </a:lnTo>
                  <a:lnTo>
                    <a:pt x="2" y="23"/>
                  </a:lnTo>
                  <a:lnTo>
                    <a:pt x="14" y="44"/>
                  </a:lnTo>
                  <a:lnTo>
                    <a:pt x="19" y="67"/>
                  </a:lnTo>
                  <a:lnTo>
                    <a:pt x="21" y="96"/>
                  </a:lnTo>
                  <a:lnTo>
                    <a:pt x="14" y="128"/>
                  </a:lnTo>
                  <a:lnTo>
                    <a:pt x="4" y="160"/>
                  </a:lnTo>
                  <a:lnTo>
                    <a:pt x="4" y="172"/>
                  </a:lnTo>
                  <a:lnTo>
                    <a:pt x="8" y="176"/>
                  </a:lnTo>
                  <a:lnTo>
                    <a:pt x="22" y="176"/>
                  </a:lnTo>
                  <a:lnTo>
                    <a:pt x="37" y="181"/>
                  </a:lnTo>
                  <a:lnTo>
                    <a:pt x="46" y="195"/>
                  </a:lnTo>
                  <a:lnTo>
                    <a:pt x="55" y="208"/>
                  </a:lnTo>
                  <a:lnTo>
                    <a:pt x="59" y="209"/>
                  </a:lnTo>
                  <a:lnTo>
                    <a:pt x="71" y="201"/>
                  </a:lnTo>
                  <a:lnTo>
                    <a:pt x="71" y="196"/>
                  </a:lnTo>
                  <a:lnTo>
                    <a:pt x="55" y="181"/>
                  </a:lnTo>
                  <a:lnTo>
                    <a:pt x="35" y="172"/>
                  </a:lnTo>
                  <a:lnTo>
                    <a:pt x="19" y="167"/>
                  </a:lnTo>
                  <a:lnTo>
                    <a:pt x="16" y="165"/>
                  </a:lnTo>
                  <a:lnTo>
                    <a:pt x="17" y="155"/>
                  </a:lnTo>
                  <a:lnTo>
                    <a:pt x="22" y="132"/>
                  </a:lnTo>
                  <a:lnTo>
                    <a:pt x="28" y="106"/>
                  </a:lnTo>
                  <a:lnTo>
                    <a:pt x="32" y="92"/>
                  </a:lnTo>
                  <a:lnTo>
                    <a:pt x="33" y="77"/>
                  </a:lnTo>
                  <a:lnTo>
                    <a:pt x="30" y="59"/>
                  </a:lnTo>
                  <a:lnTo>
                    <a:pt x="26" y="30"/>
                  </a:lnTo>
                  <a:lnTo>
                    <a:pt x="21" y="6"/>
                  </a:lnTo>
                </a:path>
              </a:pathLst>
            </a:cu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AT"/>
            </a:p>
          </p:txBody>
        </p:sp>
      </p:grpSp>
      <p:sp>
        <p:nvSpPr>
          <p:cNvPr id="26636" name="AutoShape 410"/>
          <p:cNvSpPr>
            <a:spLocks noChangeArrowheads="1"/>
          </p:cNvSpPr>
          <p:nvPr/>
        </p:nvSpPr>
        <p:spPr bwMode="auto">
          <a:xfrm>
            <a:off x="2117725" y="2244725"/>
            <a:ext cx="1666875" cy="595313"/>
          </a:xfrm>
          <a:prstGeom prst="rightArrow">
            <a:avLst>
              <a:gd name="adj1" fmla="val 50000"/>
              <a:gd name="adj2" fmla="val 140013"/>
            </a:avLst>
          </a:prstGeom>
          <a:gradFill rotWithShape="0">
            <a:gsLst>
              <a:gs pos="0">
                <a:schemeClr val="bg1"/>
              </a:gs>
              <a:gs pos="100000">
                <a:srgbClr val="9900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6637" name="AutoShape 411"/>
          <p:cNvSpPr>
            <a:spLocks noChangeArrowheads="1"/>
          </p:cNvSpPr>
          <p:nvPr/>
        </p:nvSpPr>
        <p:spPr bwMode="auto">
          <a:xfrm>
            <a:off x="6175375" y="2244725"/>
            <a:ext cx="1666875" cy="595313"/>
          </a:xfrm>
          <a:prstGeom prst="rightArrow">
            <a:avLst>
              <a:gd name="adj1" fmla="val 50000"/>
              <a:gd name="adj2" fmla="val 140013"/>
            </a:avLst>
          </a:prstGeom>
          <a:gradFill rotWithShape="0">
            <a:gsLst>
              <a:gs pos="0">
                <a:schemeClr val="bg1"/>
              </a:gs>
              <a:gs pos="100000">
                <a:srgbClr val="6699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26638" name="Rectangle 412"/>
          <p:cNvSpPr>
            <a:spLocks noChangeArrowheads="1"/>
          </p:cNvSpPr>
          <p:nvPr/>
        </p:nvSpPr>
        <p:spPr bwMode="auto">
          <a:xfrm>
            <a:off x="2546350" y="1954213"/>
            <a:ext cx="923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de-DE">
                <a:latin typeface="Verdana" pitchFamily="34" charset="0"/>
              </a:rPr>
              <a:t>Waren</a:t>
            </a:r>
          </a:p>
        </p:txBody>
      </p:sp>
      <p:sp>
        <p:nvSpPr>
          <p:cNvPr id="26639" name="Rectangle 413"/>
          <p:cNvSpPr>
            <a:spLocks noChangeArrowheads="1"/>
          </p:cNvSpPr>
          <p:nvPr/>
        </p:nvSpPr>
        <p:spPr bwMode="auto">
          <a:xfrm>
            <a:off x="6637338" y="1957388"/>
            <a:ext cx="9239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de-DE">
                <a:latin typeface="Verdana" pitchFamily="34" charset="0"/>
              </a:rPr>
              <a:t>Waren</a:t>
            </a:r>
          </a:p>
        </p:txBody>
      </p:sp>
      <p:pic>
        <p:nvPicPr>
          <p:cNvPr id="26640" name="Picture 414" descr="Lieferant Ko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169988"/>
            <a:ext cx="185261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41" name="Group 415"/>
          <p:cNvGrpSpPr>
            <a:grpSpLocks/>
          </p:cNvGrpSpPr>
          <p:nvPr/>
        </p:nvGrpSpPr>
        <p:grpSpPr bwMode="auto">
          <a:xfrm>
            <a:off x="4021138" y="1209675"/>
            <a:ext cx="2244725" cy="1389063"/>
            <a:chOff x="4021" y="668"/>
            <a:chExt cx="1414" cy="875"/>
          </a:xfrm>
        </p:grpSpPr>
        <p:pic>
          <p:nvPicPr>
            <p:cNvPr id="26650" name="Picture 416" descr="lamr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85" r="6006" b="10458"/>
            <a:stretch>
              <a:fillRect/>
            </a:stretch>
          </p:blipFill>
          <p:spPr bwMode="auto">
            <a:xfrm>
              <a:off x="4021" y="668"/>
              <a:ext cx="1414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1" name="Text Box 417"/>
            <p:cNvSpPr txBox="1">
              <a:spLocks noChangeArrowheads="1"/>
            </p:cNvSpPr>
            <p:nvPr/>
          </p:nvSpPr>
          <p:spPr bwMode="auto">
            <a:xfrm>
              <a:off x="4987" y="681"/>
              <a:ext cx="427" cy="239"/>
            </a:xfrm>
            <a:prstGeom prst="rect">
              <a:avLst/>
            </a:prstGeom>
            <a:noFill/>
            <a:ln w="12700">
              <a:solidFill>
                <a:srgbClr val="DDDDDD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de-DE">
                  <a:latin typeface="Verdana" pitchFamily="34" charset="0"/>
                </a:rPr>
                <a:t>WIR</a:t>
              </a:r>
            </a:p>
          </p:txBody>
        </p:sp>
      </p:grpSp>
      <p:sp>
        <p:nvSpPr>
          <p:cNvPr id="26642" name="Text Box 418"/>
          <p:cNvSpPr txBox="1">
            <a:spLocks noChangeArrowheads="1"/>
          </p:cNvSpPr>
          <p:nvPr/>
        </p:nvSpPr>
        <p:spPr bwMode="auto">
          <a:xfrm>
            <a:off x="350838" y="2090738"/>
            <a:ext cx="1209675" cy="379412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>
                <a:solidFill>
                  <a:schemeClr val="bg1"/>
                </a:solidFill>
                <a:latin typeface="Verdana" pitchFamily="34" charset="0"/>
              </a:rPr>
              <a:t>Lieferant</a:t>
            </a:r>
          </a:p>
        </p:txBody>
      </p:sp>
      <p:pic>
        <p:nvPicPr>
          <p:cNvPr id="26643" name="Picture 419" descr="rentner-mit-einkaufswag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1200150"/>
            <a:ext cx="13255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4" name="Text Box 420"/>
          <p:cNvSpPr txBox="1">
            <a:spLocks noChangeArrowheads="1"/>
          </p:cNvSpPr>
          <p:nvPr/>
        </p:nvSpPr>
        <p:spPr bwMode="auto">
          <a:xfrm>
            <a:off x="8575675" y="2633663"/>
            <a:ext cx="923925" cy="379412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>
                <a:latin typeface="Verdana" pitchFamily="34" charset="0"/>
              </a:rPr>
              <a:t>Kunde</a:t>
            </a:r>
          </a:p>
        </p:txBody>
      </p:sp>
      <p:sp>
        <p:nvSpPr>
          <p:cNvPr id="69029" name="AutoShape 421"/>
          <p:cNvSpPr>
            <a:spLocks noChangeArrowheads="1"/>
          </p:cNvSpPr>
          <p:nvPr/>
        </p:nvSpPr>
        <p:spPr bwMode="auto">
          <a:xfrm>
            <a:off x="6283325" y="1022350"/>
            <a:ext cx="1574800" cy="882650"/>
          </a:xfrm>
          <a:prstGeom prst="down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de-DE" sz="1600"/>
          </a:p>
          <a:p>
            <a:pPr algn="ctr"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Umsatz-</a:t>
            </a:r>
          </a:p>
          <a:p>
            <a:pPr algn="ctr"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steuer</a:t>
            </a:r>
          </a:p>
        </p:txBody>
      </p:sp>
      <p:sp>
        <p:nvSpPr>
          <p:cNvPr id="26646" name="Rectangle 422"/>
          <p:cNvSpPr>
            <a:spLocks noChangeArrowheads="1"/>
          </p:cNvSpPr>
          <p:nvPr/>
        </p:nvSpPr>
        <p:spPr bwMode="auto">
          <a:xfrm>
            <a:off x="63500" y="825500"/>
            <a:ext cx="9753600" cy="2235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sp>
        <p:nvSpPr>
          <p:cNvPr id="69031" name="AutoShape 423"/>
          <p:cNvSpPr>
            <a:spLocks noChangeArrowheads="1"/>
          </p:cNvSpPr>
          <p:nvPr/>
        </p:nvSpPr>
        <p:spPr bwMode="auto">
          <a:xfrm>
            <a:off x="2227263" y="909638"/>
            <a:ext cx="1574800" cy="882650"/>
          </a:xfrm>
          <a:prstGeom prst="downArrow">
            <a:avLst>
              <a:gd name="adj1" fmla="val 75009"/>
              <a:gd name="adj2" fmla="val 50005"/>
            </a:avLst>
          </a:prstGeom>
          <a:gradFill rotWithShape="0">
            <a:gsLst>
              <a:gs pos="0">
                <a:schemeClr val="bg1"/>
              </a:gs>
              <a:gs pos="100000">
                <a:srgbClr val="9900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>
              <a:defRPr/>
            </a:pPr>
            <a:endParaRPr lang="de-DE" sz="1600"/>
          </a:p>
          <a:p>
            <a:pPr algn="ctr"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Vor-</a:t>
            </a:r>
          </a:p>
          <a:p>
            <a:pPr algn="ctr">
              <a:defRPr/>
            </a:pPr>
            <a:r>
              <a:rPr lang="de-DE">
                <a:effectLst>
                  <a:outerShdw blurRad="38100" dist="38100" dir="2700000" algn="tl">
                    <a:srgbClr val="FFFFFF"/>
                  </a:outerShdw>
                </a:effectLst>
              </a:rPr>
              <a:t>steuer</a:t>
            </a:r>
          </a:p>
        </p:txBody>
      </p:sp>
      <p:sp>
        <p:nvSpPr>
          <p:cNvPr id="26648" name="Rectangle 1091"/>
          <p:cNvSpPr>
            <a:spLocks noChangeArrowheads="1"/>
          </p:cNvSpPr>
          <p:nvPr/>
        </p:nvSpPr>
        <p:spPr bwMode="auto">
          <a:xfrm>
            <a:off x="74613" y="85725"/>
            <a:ext cx="9685337" cy="484188"/>
          </a:xfrm>
          <a:prstGeom prst="rect">
            <a:avLst/>
          </a:prstGeom>
          <a:noFill/>
          <a:ln w="12700">
            <a:solidFill>
              <a:srgbClr val="DDDDDD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AT"/>
          </a:p>
        </p:txBody>
      </p:sp>
      <p:pic>
        <p:nvPicPr>
          <p:cNvPr id="26649" name="Grafik 8" descr="bauerpoint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109538"/>
            <a:ext cx="12017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ltiquf">
  <a:themeElements>
    <a:clrScheme name="">
      <a:dk1>
        <a:srgbClr val="000000"/>
      </a:dk1>
      <a:lt1>
        <a:srgbClr val="FFFFFF"/>
      </a:lt1>
      <a:dk2>
        <a:srgbClr val="00FFFF"/>
      </a:dk2>
      <a:lt2>
        <a:srgbClr val="000000"/>
      </a:lt2>
      <a:accent1>
        <a:srgbClr val="0000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AAFF"/>
      </a:accent5>
      <a:accent6>
        <a:srgbClr val="E70000"/>
      </a:accent6>
      <a:hlink>
        <a:srgbClr val="FF00FF"/>
      </a:hlink>
      <a:folHlink>
        <a:srgbClr val="C0C0C0"/>
      </a:folHlink>
    </a:clrScheme>
    <a:fontScheme name="multiqu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ultiquf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qu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ultiquf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quf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quf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quf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ultiquf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c:\powerpnt\layout\farbovhd\multiquf.ppt</Template>
  <TotalTime>0</TotalTime>
  <Pages>45</Pages>
  <Words>344</Words>
  <Application>Microsoft Office PowerPoint</Application>
  <PresentationFormat>A4-Papier (210x297 mm)</PresentationFormat>
  <Paragraphs>175</Paragraphs>
  <Slides>10</Slides>
  <Notes>10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Verdana</vt:lpstr>
      <vt:lpstr>multiquf</vt:lpstr>
      <vt:lpstr>CorelDRAW!</vt:lpstr>
      <vt:lpstr>GALLERY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Kein Folientitel</dc:title>
  <dc:creator>Mag. Helmut Bauer</dc:creator>
  <cp:lastModifiedBy>BAUER Helmut</cp:lastModifiedBy>
  <cp:revision>140</cp:revision>
  <cp:lastPrinted>2013-11-18T09:24:08Z</cp:lastPrinted>
  <dcterms:created xsi:type="dcterms:W3CDTF">1996-06-07T13:56:40Z</dcterms:created>
  <dcterms:modified xsi:type="dcterms:W3CDTF">2013-11-29T13:52:35Z</dcterms:modified>
</cp:coreProperties>
</file>